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58" r:id="rId3"/>
    <p:sldId id="276" r:id="rId4"/>
    <p:sldId id="261" r:id="rId5"/>
    <p:sldId id="260" r:id="rId6"/>
    <p:sldId id="257" r:id="rId7"/>
    <p:sldId id="266" r:id="rId8"/>
    <p:sldId id="268" r:id="rId9"/>
    <p:sldId id="275" r:id="rId10"/>
  </p:sldIdLst>
  <p:sldSz cx="18288000" cy="10287000"/>
  <p:notesSz cx="6858000" cy="9144000"/>
  <p:embeddedFontLst>
    <p:embeddedFont>
      <p:font typeface="Arimo" panose="020B0604020202020204" charset="0"/>
      <p:regular r:id="rId12"/>
      <p:bold r:id="rId13"/>
      <p:italic r:id="rId14"/>
      <p:boldItalic r:id="rId15"/>
    </p:embeddedFont>
    <p:embeddedFont>
      <p:font typeface="Bebas Neue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89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1052775" y="1261150"/>
            <a:ext cx="16605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5200325" y="6721475"/>
            <a:ext cx="7958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B0B0B"/>
              </a:buClr>
              <a:buSzPts val="3200"/>
              <a:buNone/>
              <a:defRPr>
                <a:solidFill>
                  <a:srgbClr val="0B0B0B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158125" y="575950"/>
            <a:ext cx="1682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222000" y="4257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434748" y="1403025"/>
            <a:ext cx="16281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sz="10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1434738" y="66600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2649450" y="4198075"/>
            <a:ext cx="5991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10604501" y="4041675"/>
            <a:ext cx="5890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1434748" y="1403025"/>
            <a:ext cx="16281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sz="10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2785675" y="4920375"/>
            <a:ext cx="6362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9380333" y="4920375"/>
            <a:ext cx="6364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434748" y="1403025"/>
            <a:ext cx="16281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sz="10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3060375" y="3288100"/>
            <a:ext cx="127059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1659925" y="2789275"/>
            <a:ext cx="12684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009551" y="4484575"/>
            <a:ext cx="8481300" cy="4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1608775" y="4596725"/>
            <a:ext cx="6489600" cy="4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833175" y="440275"/>
            <a:ext cx="15882000" cy="4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2pPr>
            <a:lvl3pPr lvl="2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3pPr>
            <a:lvl4pPr lvl="3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4pPr>
            <a:lvl5pPr lvl="4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5pPr>
            <a:lvl6pPr lvl="5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6pPr>
            <a:lvl7pPr lvl="6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7pPr>
            <a:lvl8pPr lvl="7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8pPr>
            <a:lvl9pPr lvl="8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9pPr>
          </a:lstStyle>
          <a:p>
            <a:endParaRPr/>
          </a:p>
        </p:txBody>
      </p:sp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1906738" y="476235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779438" y="46441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58125" y="575950"/>
            <a:ext cx="1682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0"/>
              <a:buFont typeface="Bebas Neue"/>
              <a:buNone/>
              <a:defRPr sz="1250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15975" y="37995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•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8735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–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•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873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–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873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»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873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•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873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•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873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•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873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Bebas Neue"/>
              <a:buChar char="•"/>
              <a:defRPr sz="250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141631" y="225"/>
            <a:ext cx="887069" cy="10286775"/>
            <a:chOff x="0" y="118"/>
            <a:chExt cx="1182759" cy="13715700"/>
          </a:xfrm>
        </p:grpSpPr>
        <p:cxnSp>
          <p:nvCxnSpPr>
            <p:cNvPr id="9" name="Google Shape;9;p1"/>
            <p:cNvCxnSpPr/>
            <p:nvPr/>
          </p:nvCxnSpPr>
          <p:spPr>
            <a:xfrm rot="10800000">
              <a:off x="1154859" y="118"/>
              <a:ext cx="27900" cy="13715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" name="Google Shape;10;p1"/>
            <p:cNvGrpSpPr/>
            <p:nvPr/>
          </p:nvGrpSpPr>
          <p:grpSpPr>
            <a:xfrm>
              <a:off x="111185" y="36992"/>
              <a:ext cx="789750" cy="305275"/>
              <a:chOff x="0" y="-47625"/>
              <a:chExt cx="156000" cy="60300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0" y="0"/>
                <a:ext cx="155987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55987" h="12543" extrusionOk="0">
                    <a:moveTo>
                      <a:pt x="0" y="0"/>
                    </a:moveTo>
                    <a:lnTo>
                      <a:pt x="155987" y="0"/>
                    </a:lnTo>
                    <a:lnTo>
                      <a:pt x="155987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gradFill>
                <a:gsLst>
                  <a:gs pos="0">
                    <a:srgbClr val="0B0B0B"/>
                  </a:gs>
                  <a:gs pos="100000">
                    <a:srgbClr val="3B3B3B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2" name="Google Shape;12;p1"/>
              <p:cNvSpPr txBox="1"/>
              <p:nvPr/>
            </p:nvSpPr>
            <p:spPr>
              <a:xfrm>
                <a:off x="0" y="-47625"/>
                <a:ext cx="156000" cy="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"/>
            <p:cNvGrpSpPr/>
            <p:nvPr/>
          </p:nvGrpSpPr>
          <p:grpSpPr>
            <a:xfrm>
              <a:off x="111185" y="178024"/>
              <a:ext cx="789750" cy="305275"/>
              <a:chOff x="0" y="-47625"/>
              <a:chExt cx="156000" cy="60300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0" y="0"/>
                <a:ext cx="155987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55987" h="12543" extrusionOk="0">
                    <a:moveTo>
                      <a:pt x="0" y="0"/>
                    </a:moveTo>
                    <a:lnTo>
                      <a:pt x="155987" y="0"/>
                    </a:lnTo>
                    <a:lnTo>
                      <a:pt x="155987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</p:spPr>
          </p:sp>
          <p:sp>
            <p:nvSpPr>
              <p:cNvPr id="15" name="Google Shape;15;p1"/>
              <p:cNvSpPr txBox="1"/>
              <p:nvPr/>
            </p:nvSpPr>
            <p:spPr>
              <a:xfrm>
                <a:off x="0" y="-47625"/>
                <a:ext cx="156000" cy="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"/>
            <p:cNvGrpSpPr/>
            <p:nvPr/>
          </p:nvGrpSpPr>
          <p:grpSpPr>
            <a:xfrm>
              <a:off x="111185" y="319057"/>
              <a:ext cx="789750" cy="305275"/>
              <a:chOff x="0" y="-47625"/>
              <a:chExt cx="156000" cy="60300"/>
            </a:xfrm>
          </p:grpSpPr>
          <p:sp>
            <p:nvSpPr>
              <p:cNvPr id="17" name="Google Shape;17;p1"/>
              <p:cNvSpPr/>
              <p:nvPr/>
            </p:nvSpPr>
            <p:spPr>
              <a:xfrm>
                <a:off x="0" y="0"/>
                <a:ext cx="155987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55987" h="12543" extrusionOk="0">
                    <a:moveTo>
                      <a:pt x="0" y="0"/>
                    </a:moveTo>
                    <a:lnTo>
                      <a:pt x="155987" y="0"/>
                    </a:lnTo>
                    <a:lnTo>
                      <a:pt x="155987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" name="Google Shape;18;p1"/>
              <p:cNvSpPr txBox="1"/>
              <p:nvPr/>
            </p:nvSpPr>
            <p:spPr>
              <a:xfrm>
                <a:off x="0" y="-47625"/>
                <a:ext cx="156000" cy="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" name="Google Shape;19;p1"/>
            <p:cNvSpPr/>
            <p:nvPr/>
          </p:nvSpPr>
          <p:spPr>
            <a:xfrm>
              <a:off x="27796" y="10374296"/>
              <a:ext cx="845278" cy="451840"/>
            </a:xfrm>
            <a:custGeom>
              <a:avLst/>
              <a:gdLst/>
              <a:ahLst/>
              <a:cxnLst/>
              <a:rect l="l" t="t" r="r" b="b"/>
              <a:pathLst>
                <a:path w="845278" h="451840" extrusionOk="0">
                  <a:moveTo>
                    <a:pt x="0" y="0"/>
                  </a:moveTo>
                  <a:lnTo>
                    <a:pt x="845279" y="0"/>
                  </a:lnTo>
                  <a:lnTo>
                    <a:pt x="845279" y="451839"/>
                  </a:lnTo>
                  <a:lnTo>
                    <a:pt x="0" y="4518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" name="Google Shape;20;p1"/>
            <p:cNvSpPr/>
            <p:nvPr/>
          </p:nvSpPr>
          <p:spPr>
            <a:xfrm rot="10800000">
              <a:off x="0" y="3606010"/>
              <a:ext cx="900871" cy="481557"/>
            </a:xfrm>
            <a:custGeom>
              <a:avLst/>
              <a:gdLst/>
              <a:ahLst/>
              <a:cxnLst/>
              <a:rect l="l" t="t" r="r" b="b"/>
              <a:pathLst>
                <a:path w="900871" h="481557" extrusionOk="0">
                  <a:moveTo>
                    <a:pt x="0" y="0"/>
                  </a:moveTo>
                  <a:lnTo>
                    <a:pt x="900871" y="0"/>
                  </a:lnTo>
                  <a:lnTo>
                    <a:pt x="900871" y="481557"/>
                  </a:lnTo>
                  <a:lnTo>
                    <a:pt x="0" y="4815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1" name="Google Shape;21;p1"/>
          <p:cNvGrpSpPr/>
          <p:nvPr/>
        </p:nvGrpSpPr>
        <p:grpSpPr>
          <a:xfrm>
            <a:off x="14633927" y="634857"/>
            <a:ext cx="2938702" cy="8899037"/>
            <a:chOff x="0" y="-9525"/>
            <a:chExt cx="3918270" cy="11865383"/>
          </a:xfrm>
        </p:grpSpPr>
        <p:grpSp>
          <p:nvGrpSpPr>
            <p:cNvPr id="22" name="Google Shape;22;p1"/>
            <p:cNvGrpSpPr/>
            <p:nvPr/>
          </p:nvGrpSpPr>
          <p:grpSpPr>
            <a:xfrm>
              <a:off x="2863785" y="2791938"/>
              <a:ext cx="1054485" cy="1175912"/>
              <a:chOff x="0" y="-47625"/>
              <a:chExt cx="163834" cy="182700"/>
            </a:xfrm>
          </p:grpSpPr>
          <p:sp>
            <p:nvSpPr>
              <p:cNvPr id="23" name="Google Shape;23;p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1"/>
              <p:cNvSpPr txBox="1"/>
              <p:nvPr/>
            </p:nvSpPr>
            <p:spPr>
              <a:xfrm>
                <a:off x="0" y="-47625"/>
                <a:ext cx="163800" cy="1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"/>
            <p:cNvGrpSpPr/>
            <p:nvPr/>
          </p:nvGrpSpPr>
          <p:grpSpPr>
            <a:xfrm>
              <a:off x="2976321" y="3992976"/>
              <a:ext cx="829410" cy="924919"/>
              <a:chOff x="0" y="-47625"/>
              <a:chExt cx="163834" cy="182700"/>
            </a:xfrm>
          </p:grpSpPr>
          <p:sp>
            <p:nvSpPr>
              <p:cNvPr id="26" name="Google Shape;26;p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4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1"/>
              <p:cNvSpPr txBox="1"/>
              <p:nvPr/>
            </p:nvSpPr>
            <p:spPr>
              <a:xfrm>
                <a:off x="0" y="-47625"/>
                <a:ext cx="163800" cy="1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1"/>
            <p:cNvGrpSpPr/>
            <p:nvPr/>
          </p:nvGrpSpPr>
          <p:grpSpPr>
            <a:xfrm>
              <a:off x="2976321" y="4941728"/>
              <a:ext cx="829410" cy="924919"/>
              <a:chOff x="0" y="-47625"/>
              <a:chExt cx="163834" cy="182700"/>
            </a:xfrm>
          </p:grpSpPr>
          <p:sp>
            <p:nvSpPr>
              <p:cNvPr id="29" name="Google Shape;29;p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4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 txBox="1"/>
              <p:nvPr/>
            </p:nvSpPr>
            <p:spPr>
              <a:xfrm>
                <a:off x="0" y="-47625"/>
                <a:ext cx="163800" cy="1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1"/>
            <p:cNvGrpSpPr/>
            <p:nvPr/>
          </p:nvGrpSpPr>
          <p:grpSpPr>
            <a:xfrm>
              <a:off x="2976321" y="5890480"/>
              <a:ext cx="829410" cy="924919"/>
              <a:chOff x="0" y="-47625"/>
              <a:chExt cx="163834" cy="182700"/>
            </a:xfrm>
          </p:grpSpPr>
          <p:sp>
            <p:nvSpPr>
              <p:cNvPr id="32" name="Google Shape;32;p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4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"/>
              <p:cNvSpPr txBox="1"/>
              <p:nvPr/>
            </p:nvSpPr>
            <p:spPr>
              <a:xfrm>
                <a:off x="0" y="-47625"/>
                <a:ext cx="163800" cy="1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1"/>
            <p:cNvGrpSpPr/>
            <p:nvPr/>
          </p:nvGrpSpPr>
          <p:grpSpPr>
            <a:xfrm>
              <a:off x="2976321" y="6839233"/>
              <a:ext cx="829410" cy="924919"/>
              <a:chOff x="0" y="-47625"/>
              <a:chExt cx="163834" cy="182700"/>
            </a:xfrm>
          </p:grpSpPr>
          <p:sp>
            <p:nvSpPr>
              <p:cNvPr id="35" name="Google Shape;35;p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4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1"/>
              <p:cNvSpPr txBox="1"/>
              <p:nvPr/>
            </p:nvSpPr>
            <p:spPr>
              <a:xfrm>
                <a:off x="0" y="-47625"/>
                <a:ext cx="163800" cy="1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1"/>
            <p:cNvGrpSpPr/>
            <p:nvPr/>
          </p:nvGrpSpPr>
          <p:grpSpPr>
            <a:xfrm>
              <a:off x="2976321" y="7787985"/>
              <a:ext cx="829410" cy="924919"/>
              <a:chOff x="0" y="-47625"/>
              <a:chExt cx="163834" cy="182700"/>
            </a:xfrm>
          </p:grpSpPr>
          <p:sp>
            <p:nvSpPr>
              <p:cNvPr id="38" name="Google Shape;38;p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4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"/>
              <p:cNvSpPr txBox="1"/>
              <p:nvPr/>
            </p:nvSpPr>
            <p:spPr>
              <a:xfrm>
                <a:off x="0" y="-47625"/>
                <a:ext cx="163800" cy="1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40;p1"/>
            <p:cNvSpPr txBox="1"/>
            <p:nvPr/>
          </p:nvSpPr>
          <p:spPr>
            <a:xfrm>
              <a:off x="3113146" y="3195392"/>
              <a:ext cx="555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  <a:endParaRPr/>
            </a:p>
          </p:txBody>
        </p:sp>
        <p:sp>
          <p:nvSpPr>
            <p:cNvPr id="41" name="Google Shape;41;p1"/>
            <p:cNvSpPr txBox="1"/>
            <p:nvPr/>
          </p:nvSpPr>
          <p:spPr>
            <a:xfrm>
              <a:off x="3172458" y="4357099"/>
              <a:ext cx="43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  <a:endParaRPr/>
            </a:p>
          </p:txBody>
        </p:sp>
        <p:sp>
          <p:nvSpPr>
            <p:cNvPr id="42" name="Google Shape;42;p1"/>
            <p:cNvSpPr txBox="1"/>
            <p:nvPr/>
          </p:nvSpPr>
          <p:spPr>
            <a:xfrm>
              <a:off x="3172458" y="5344817"/>
              <a:ext cx="43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  <a:endParaRPr/>
            </a:p>
          </p:txBody>
        </p:sp>
        <p:sp>
          <p:nvSpPr>
            <p:cNvPr id="43" name="Google Shape;43;p1"/>
            <p:cNvSpPr txBox="1"/>
            <p:nvPr/>
          </p:nvSpPr>
          <p:spPr>
            <a:xfrm>
              <a:off x="3172458" y="6254604"/>
              <a:ext cx="43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  <a:endParaRPr/>
            </a:p>
          </p:txBody>
        </p:sp>
        <p:sp>
          <p:nvSpPr>
            <p:cNvPr id="44" name="Google Shape;44;p1"/>
            <p:cNvSpPr txBox="1"/>
            <p:nvPr/>
          </p:nvSpPr>
          <p:spPr>
            <a:xfrm>
              <a:off x="3172458" y="7203356"/>
              <a:ext cx="43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endParaRPr/>
            </a:p>
          </p:txBody>
        </p:sp>
        <p:sp>
          <p:nvSpPr>
            <p:cNvPr id="45" name="Google Shape;45;p1"/>
            <p:cNvSpPr txBox="1"/>
            <p:nvPr/>
          </p:nvSpPr>
          <p:spPr>
            <a:xfrm>
              <a:off x="3172458" y="8148330"/>
              <a:ext cx="43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06</a:t>
              </a:r>
              <a:endParaRPr/>
            </a:p>
          </p:txBody>
        </p:sp>
        <p:sp>
          <p:nvSpPr>
            <p:cNvPr id="46" name="Google Shape;46;p1"/>
            <p:cNvSpPr txBox="1"/>
            <p:nvPr/>
          </p:nvSpPr>
          <p:spPr>
            <a:xfrm>
              <a:off x="0" y="-9525"/>
              <a:ext cx="366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MODERN STYLE</a:t>
              </a:r>
              <a:endParaRPr/>
            </a:p>
          </p:txBody>
        </p:sp>
        <p:sp>
          <p:nvSpPr>
            <p:cNvPr id="47" name="Google Shape;47;p1"/>
            <p:cNvSpPr txBox="1"/>
            <p:nvPr/>
          </p:nvSpPr>
          <p:spPr>
            <a:xfrm>
              <a:off x="0" y="11424758"/>
              <a:ext cx="366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BEST COMPANY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joydippaul/mpox-skin-lesion-dataset-version-20-msld-v20" TargetMode="External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www.youtube.com/watch?v=9GzfUzJeyi0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www.kaggle.com/code/mohitkhatrii/vgg16v2-tuned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poojasrini/Image-classification-using-KNN/blob/main/Image_Classification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kaggle.com/datasets/joydippaul/mpox-skin-lesion-dataset-version-20-msld-v20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9GzfUzJeyi0" TargetMode="External"/><Relationship Id="rId5" Type="http://schemas.openxmlformats.org/officeDocument/2006/relationships/hyperlink" Target="https://www.kaggle.com/code/mohitkhatrii/vgg16v2-tuned" TargetMode="External"/><Relationship Id="rId4" Type="http://schemas.openxmlformats.org/officeDocument/2006/relationships/hyperlink" Target="https://github.com/poojasrini/Image-classification-using-KNN/blob/main/Image_Classific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737373">
                <a:alpha val="69803"/>
              </a:srgbClr>
            </a:gs>
            <a:gs pos="100000">
              <a:srgbClr val="494848">
                <a:alpha val="78431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53D8E7-D091-421E-B6DC-065C792A900B}"/>
              </a:ext>
            </a:extLst>
          </p:cNvPr>
          <p:cNvGrpSpPr/>
          <p:nvPr/>
        </p:nvGrpSpPr>
        <p:grpSpPr>
          <a:xfrm>
            <a:off x="1814415" y="1737681"/>
            <a:ext cx="13764900" cy="7729557"/>
            <a:chOff x="1814415" y="1737681"/>
            <a:chExt cx="13764900" cy="7729557"/>
          </a:xfrm>
        </p:grpSpPr>
        <p:sp>
          <p:nvSpPr>
            <p:cNvPr id="80" name="Google Shape;80;p11"/>
            <p:cNvSpPr txBox="1"/>
            <p:nvPr/>
          </p:nvSpPr>
          <p:spPr>
            <a:xfrm>
              <a:off x="1814415" y="2360554"/>
              <a:ext cx="13764900" cy="4387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98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Comparison of CNN, </a:t>
              </a:r>
              <a:r>
                <a:rPr lang="en-US" sz="9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EfficientNet</a:t>
              </a:r>
              <a:r>
                <a:rPr lang="en-US" sz="9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, and VGG for Image Classification using </a:t>
              </a:r>
              <a:r>
                <a:rPr lang="en-US" sz="9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Mpox</a:t>
              </a:r>
              <a:r>
                <a:rPr lang="en-US" sz="9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dataset</a:t>
              </a:r>
              <a:endParaRPr sz="1100" dirty="0"/>
            </a:p>
          </p:txBody>
        </p:sp>
        <p:sp>
          <p:nvSpPr>
            <p:cNvPr id="81" name="Google Shape;81;p11"/>
            <p:cNvSpPr txBox="1"/>
            <p:nvPr/>
          </p:nvSpPr>
          <p:spPr>
            <a:xfrm>
              <a:off x="1814415" y="1737681"/>
              <a:ext cx="5076000" cy="59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 dirty="0">
                  <a:solidFill>
                    <a:srgbClr val="464646"/>
                  </a:solidFill>
                  <a:latin typeface="Bebas Neue"/>
                  <a:sym typeface="Bebas Neue"/>
                </a:rPr>
                <a:t>Group: 8</a:t>
              </a:r>
              <a:endParaRPr dirty="0"/>
            </a:p>
          </p:txBody>
        </p:sp>
        <p:sp>
          <p:nvSpPr>
            <p:cNvPr id="82" name="Google Shape;82;p11"/>
            <p:cNvSpPr txBox="1"/>
            <p:nvPr/>
          </p:nvSpPr>
          <p:spPr>
            <a:xfrm>
              <a:off x="1814415" y="7005025"/>
              <a:ext cx="7240800" cy="2462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Presenter: </a:t>
              </a:r>
              <a:r>
                <a:rPr lang="en-US" sz="320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013 Rahul Patil</a:t>
              </a: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054 Tanvi Mahajan</a:t>
              </a: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059 </a:t>
              </a: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shivangni</a:t>
              </a:r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</a:t>
              </a: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shree</a:t>
              </a:r>
              <a:endParaRPr lang="en-US" sz="3200" b="0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</a:t>
              </a:r>
              <a:r>
                <a:rPr lang="en-US" sz="320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070 deep </a:t>
              </a:r>
              <a:r>
                <a:rPr lang="en-US" sz="3200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nirheli</a:t>
              </a:r>
              <a:endPara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107 Pritam </a:t>
              </a: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kolage</a:t>
              </a:r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</a:t>
              </a:r>
              <a:endParaRPr lang="en-US" dirty="0"/>
            </a:p>
          </p:txBody>
        </p:sp>
      </p:grpSp>
      <p:grpSp>
        <p:nvGrpSpPr>
          <p:cNvPr id="83" name="Google Shape;83;p11"/>
          <p:cNvGrpSpPr/>
          <p:nvPr/>
        </p:nvGrpSpPr>
        <p:grpSpPr>
          <a:xfrm>
            <a:off x="14633927" y="634857"/>
            <a:ext cx="2938700" cy="8834244"/>
            <a:chOff x="0" y="-9525"/>
            <a:chExt cx="3918267" cy="11778992"/>
          </a:xfrm>
        </p:grpSpPr>
        <p:grpSp>
          <p:nvGrpSpPr>
            <p:cNvPr id="84" name="Google Shape;84;p11"/>
            <p:cNvGrpSpPr/>
            <p:nvPr/>
          </p:nvGrpSpPr>
          <p:grpSpPr>
            <a:xfrm>
              <a:off x="2863785" y="2791939"/>
              <a:ext cx="1054482" cy="1175439"/>
              <a:chOff x="0" y="-47625"/>
              <a:chExt cx="163834" cy="182627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1"/>
              <p:cNvSpPr txBox="1"/>
              <p:nvPr/>
            </p:nvSpPr>
            <p:spPr>
              <a:xfrm>
                <a:off x="0" y="-47625"/>
                <a:ext cx="163834" cy="18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11"/>
            <p:cNvGrpSpPr/>
            <p:nvPr/>
          </p:nvGrpSpPr>
          <p:grpSpPr>
            <a:xfrm>
              <a:off x="2976321" y="3992977"/>
              <a:ext cx="829408" cy="924548"/>
              <a:chOff x="0" y="-47625"/>
              <a:chExt cx="163834" cy="182627"/>
            </a:xfrm>
          </p:grpSpPr>
          <p:sp>
            <p:nvSpPr>
              <p:cNvPr id="88" name="Google Shape;88;p1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35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1"/>
              <p:cNvSpPr txBox="1"/>
              <p:nvPr/>
            </p:nvSpPr>
            <p:spPr>
              <a:xfrm>
                <a:off x="0" y="-47625"/>
                <a:ext cx="163834" cy="18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11"/>
            <p:cNvGrpSpPr/>
            <p:nvPr/>
          </p:nvGrpSpPr>
          <p:grpSpPr>
            <a:xfrm>
              <a:off x="2976321" y="4941729"/>
              <a:ext cx="829408" cy="924548"/>
              <a:chOff x="0" y="-47625"/>
              <a:chExt cx="163834" cy="182627"/>
            </a:xfrm>
          </p:grpSpPr>
          <p:sp>
            <p:nvSpPr>
              <p:cNvPr id="91" name="Google Shape;91;p1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35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1"/>
              <p:cNvSpPr txBox="1"/>
              <p:nvPr/>
            </p:nvSpPr>
            <p:spPr>
              <a:xfrm>
                <a:off x="0" y="-47625"/>
                <a:ext cx="163834" cy="18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11"/>
            <p:cNvGrpSpPr/>
            <p:nvPr/>
          </p:nvGrpSpPr>
          <p:grpSpPr>
            <a:xfrm>
              <a:off x="2976321" y="5890481"/>
              <a:ext cx="829408" cy="924548"/>
              <a:chOff x="0" y="-47625"/>
              <a:chExt cx="163834" cy="182627"/>
            </a:xfrm>
          </p:grpSpPr>
          <p:sp>
            <p:nvSpPr>
              <p:cNvPr id="94" name="Google Shape;94;p1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35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1"/>
              <p:cNvSpPr txBox="1"/>
              <p:nvPr/>
            </p:nvSpPr>
            <p:spPr>
              <a:xfrm>
                <a:off x="0" y="-47625"/>
                <a:ext cx="163834" cy="18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1"/>
            <p:cNvGrpSpPr/>
            <p:nvPr/>
          </p:nvGrpSpPr>
          <p:grpSpPr>
            <a:xfrm>
              <a:off x="2976321" y="6839234"/>
              <a:ext cx="829408" cy="924548"/>
              <a:chOff x="0" y="-47625"/>
              <a:chExt cx="163834" cy="182627"/>
            </a:xfrm>
          </p:grpSpPr>
          <p:sp>
            <p:nvSpPr>
              <p:cNvPr id="97" name="Google Shape;97;p1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35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1"/>
              <p:cNvSpPr txBox="1"/>
              <p:nvPr/>
            </p:nvSpPr>
            <p:spPr>
              <a:xfrm>
                <a:off x="0" y="-47625"/>
                <a:ext cx="163834" cy="18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1"/>
            <p:cNvGrpSpPr/>
            <p:nvPr/>
          </p:nvGrpSpPr>
          <p:grpSpPr>
            <a:xfrm>
              <a:off x="2976321" y="7787986"/>
              <a:ext cx="829408" cy="924548"/>
              <a:chOff x="0" y="-47625"/>
              <a:chExt cx="163834" cy="182627"/>
            </a:xfrm>
          </p:grpSpPr>
          <p:sp>
            <p:nvSpPr>
              <p:cNvPr id="100" name="Google Shape;100;p11"/>
              <p:cNvSpPr/>
              <p:nvPr/>
            </p:nvSpPr>
            <p:spPr>
              <a:xfrm>
                <a:off x="0" y="0"/>
                <a:ext cx="163834" cy="135002"/>
              </a:xfrm>
              <a:custGeom>
                <a:avLst/>
                <a:gdLst/>
                <a:ahLst/>
                <a:cxnLst/>
                <a:rect l="l" t="t" r="r" b="b"/>
                <a:pathLst>
                  <a:path w="163834" h="135002" extrusionOk="0">
                    <a:moveTo>
                      <a:pt x="67501" y="0"/>
                    </a:moveTo>
                    <a:lnTo>
                      <a:pt x="96333" y="0"/>
                    </a:lnTo>
                    <a:cubicBezTo>
                      <a:pt x="133613" y="0"/>
                      <a:pt x="163834" y="30221"/>
                      <a:pt x="163834" y="67501"/>
                    </a:cubicBezTo>
                    <a:lnTo>
                      <a:pt x="163834" y="67501"/>
                    </a:lnTo>
                    <a:cubicBezTo>
                      <a:pt x="163834" y="104781"/>
                      <a:pt x="133613" y="135002"/>
                      <a:pt x="96333" y="135002"/>
                    </a:cubicBezTo>
                    <a:lnTo>
                      <a:pt x="67501" y="135002"/>
                    </a:lnTo>
                    <a:cubicBezTo>
                      <a:pt x="30221" y="135002"/>
                      <a:pt x="0" y="104781"/>
                      <a:pt x="0" y="67501"/>
                    </a:cubicBezTo>
                    <a:lnTo>
                      <a:pt x="0" y="67501"/>
                    </a:lnTo>
                    <a:cubicBezTo>
                      <a:pt x="0" y="30221"/>
                      <a:pt x="30221" y="0"/>
                      <a:pt x="675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00000">
                    <a:alpha val="28235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1"/>
              <p:cNvSpPr txBox="1"/>
              <p:nvPr/>
            </p:nvSpPr>
            <p:spPr>
              <a:xfrm>
                <a:off x="0" y="-47625"/>
                <a:ext cx="163834" cy="18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" name="Google Shape;102;p11"/>
            <p:cNvSpPr txBox="1"/>
            <p:nvPr/>
          </p:nvSpPr>
          <p:spPr>
            <a:xfrm>
              <a:off x="3113146" y="3195392"/>
              <a:ext cx="555760" cy="556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  <a:endParaRPr/>
            </a:p>
          </p:txBody>
        </p:sp>
        <p:sp>
          <p:nvSpPr>
            <p:cNvPr id="103" name="Google Shape;103;p11"/>
            <p:cNvSpPr txBox="1"/>
            <p:nvPr/>
          </p:nvSpPr>
          <p:spPr>
            <a:xfrm>
              <a:off x="3172458" y="4357099"/>
              <a:ext cx="437136" cy="42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3172458" y="5344817"/>
              <a:ext cx="437136" cy="42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  <a:endParaRPr/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3172458" y="6254604"/>
              <a:ext cx="437136" cy="42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  <a:endParaRPr/>
            </a:p>
          </p:txBody>
        </p:sp>
        <p:sp>
          <p:nvSpPr>
            <p:cNvPr id="106" name="Google Shape;106;p11"/>
            <p:cNvSpPr txBox="1"/>
            <p:nvPr/>
          </p:nvSpPr>
          <p:spPr>
            <a:xfrm>
              <a:off x="3172458" y="7203356"/>
              <a:ext cx="437136" cy="42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endParaRPr/>
            </a:p>
          </p:txBody>
        </p:sp>
        <p:sp>
          <p:nvSpPr>
            <p:cNvPr id="107" name="Google Shape;107;p11"/>
            <p:cNvSpPr txBox="1"/>
            <p:nvPr/>
          </p:nvSpPr>
          <p:spPr>
            <a:xfrm>
              <a:off x="3172458" y="8148330"/>
              <a:ext cx="437136" cy="42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06</a:t>
              </a:r>
              <a:endParaRPr/>
            </a:p>
          </p:txBody>
        </p:sp>
        <p:sp>
          <p:nvSpPr>
            <p:cNvPr id="108" name="Google Shape;108;p11"/>
            <p:cNvSpPr txBox="1"/>
            <p:nvPr/>
          </p:nvSpPr>
          <p:spPr>
            <a:xfrm>
              <a:off x="0" y="-9525"/>
              <a:ext cx="3668906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1"/>
            <p:cNvSpPr txBox="1"/>
            <p:nvPr/>
          </p:nvSpPr>
          <p:spPr>
            <a:xfrm>
              <a:off x="0" y="11424758"/>
              <a:ext cx="3668906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6" name="Google Shape;129;p13">
            <a:extLst>
              <a:ext uri="{FF2B5EF4-FFF2-40B4-BE49-F238E27FC236}">
                <a16:creationId xmlns:a16="http://schemas.microsoft.com/office/drawing/2014/main" id="{DC0A5B3A-F704-4D98-8D80-C4793DB2009F}"/>
              </a:ext>
            </a:extLst>
          </p:cNvPr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951569" y="10645664"/>
            <a:ext cx="7914599" cy="8415338"/>
          </a:xfrm>
          <a:prstGeom prst="roundRect">
            <a:avLst>
              <a:gd name="adj" fmla="val 39954"/>
            </a:avLst>
          </a:prstGeom>
          <a:noFill/>
          <a:ln>
            <a:solidFill>
              <a:schemeClr val="tx2"/>
            </a:solidFill>
          </a:ln>
        </p:spPr>
      </p:pic>
      <p:sp>
        <p:nvSpPr>
          <p:cNvPr id="37" name="Google Shape;127;p13">
            <a:extLst>
              <a:ext uri="{FF2B5EF4-FFF2-40B4-BE49-F238E27FC236}">
                <a16:creationId xmlns:a16="http://schemas.microsoft.com/office/drawing/2014/main" id="{996D3E4B-64BA-4EF8-B7D7-B6CD84D8379C}"/>
              </a:ext>
            </a:extLst>
          </p:cNvPr>
          <p:cNvSpPr txBox="1"/>
          <p:nvPr/>
        </p:nvSpPr>
        <p:spPr>
          <a:xfrm>
            <a:off x="1903805" y="10350388"/>
            <a:ext cx="79146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 b="0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dirty="0"/>
          </a:p>
        </p:txBody>
      </p:sp>
      <p:sp>
        <p:nvSpPr>
          <p:cNvPr id="38" name="Google Shape;128;p13">
            <a:extLst>
              <a:ext uri="{FF2B5EF4-FFF2-40B4-BE49-F238E27FC236}">
                <a16:creationId xmlns:a16="http://schemas.microsoft.com/office/drawing/2014/main" id="{2488FF88-C992-4A92-9114-D87FE2DC3BAE}"/>
              </a:ext>
            </a:extLst>
          </p:cNvPr>
          <p:cNvSpPr txBox="1"/>
          <p:nvPr/>
        </p:nvSpPr>
        <p:spPr>
          <a:xfrm>
            <a:off x="1903816" y="12575578"/>
            <a:ext cx="65679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This project explores the performance of three deep learning models—CNN, </a:t>
            </a:r>
            <a:r>
              <a:rPr lang="en-US" sz="2800" b="0" i="0" u="none" strike="noStrike" cap="none" dirty="0" err="1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EfficientNet</a:t>
            </a:r>
            <a:r>
              <a:rPr lang="en-US" sz="28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, and VGG—on image classification tasks. The goal is to compare their accuracy, efficiency, and computational cost. Deep learning plays a crucial role in various AI applications, and selecting the right model can significantly impact real-world implementations.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9D9D9D"/>
            </a:gs>
            <a:gs pos="100000">
              <a:srgbClr val="000000">
                <a:alpha val="50196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15388" y="1314451"/>
            <a:ext cx="7914599" cy="8415338"/>
          </a:xfrm>
          <a:prstGeom prst="roundRect">
            <a:avLst>
              <a:gd name="adj" fmla="val 39954"/>
            </a:avLst>
          </a:prstGeom>
          <a:noFill/>
          <a:ln>
            <a:solidFill>
              <a:schemeClr val="tx2"/>
            </a:solidFill>
          </a:ln>
        </p:spPr>
      </p:pic>
      <p:sp>
        <p:nvSpPr>
          <p:cNvPr id="127" name="Google Shape;127;p13"/>
          <p:cNvSpPr txBox="1"/>
          <p:nvPr/>
        </p:nvSpPr>
        <p:spPr>
          <a:xfrm>
            <a:off x="1767624" y="1019175"/>
            <a:ext cx="79146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 b="0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dirty="0"/>
          </a:p>
        </p:txBody>
      </p:sp>
      <p:sp>
        <p:nvSpPr>
          <p:cNvPr id="128" name="Google Shape;128;p13"/>
          <p:cNvSpPr txBox="1"/>
          <p:nvPr/>
        </p:nvSpPr>
        <p:spPr>
          <a:xfrm>
            <a:off x="1767635" y="3244365"/>
            <a:ext cx="65679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This project explores the performance of three deep learning models—CNN, </a:t>
            </a:r>
            <a:r>
              <a:rPr lang="en-US" sz="2800" b="0" i="0" u="none" strike="noStrike" cap="none" dirty="0" err="1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EfficientNet</a:t>
            </a:r>
            <a:r>
              <a:rPr lang="en-US" sz="28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, and VGG—on image classification tasks. The goal is to compare their accuracy, efficiency, and computational cost. Deep learning plays a crucial role in various AI applications, and selecting the right model can significantly impact real-world implementations.</a:t>
            </a:r>
            <a:endParaRPr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BA00-76F1-43AB-AB9A-04CFE3F152C6}"/>
              </a:ext>
            </a:extLst>
          </p:cNvPr>
          <p:cNvGrpSpPr/>
          <p:nvPr/>
        </p:nvGrpSpPr>
        <p:grpSpPr>
          <a:xfrm>
            <a:off x="1767624" y="-8077832"/>
            <a:ext cx="13764900" cy="7729557"/>
            <a:chOff x="1814415" y="1737681"/>
            <a:chExt cx="13764900" cy="7729557"/>
          </a:xfrm>
        </p:grpSpPr>
        <p:sp>
          <p:nvSpPr>
            <p:cNvPr id="6" name="Google Shape;80;p11">
              <a:extLst>
                <a:ext uri="{FF2B5EF4-FFF2-40B4-BE49-F238E27FC236}">
                  <a16:creationId xmlns:a16="http://schemas.microsoft.com/office/drawing/2014/main" id="{8996A67D-ECFC-456A-9A88-B850048282FA}"/>
                </a:ext>
              </a:extLst>
            </p:cNvPr>
            <p:cNvSpPr txBox="1"/>
            <p:nvPr/>
          </p:nvSpPr>
          <p:spPr>
            <a:xfrm>
              <a:off x="1814415" y="2360554"/>
              <a:ext cx="13764900" cy="4387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98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Comparison of CNN, </a:t>
              </a:r>
              <a:r>
                <a:rPr lang="en-US" sz="9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EfficientNet</a:t>
              </a:r>
              <a:r>
                <a:rPr lang="en-US" sz="9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, and VGG for Image Classification using </a:t>
              </a:r>
              <a:r>
                <a:rPr lang="en-US" sz="9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Mpox</a:t>
              </a:r>
              <a:r>
                <a:rPr lang="en-US" sz="9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dataset</a:t>
              </a:r>
              <a:endParaRPr sz="1100" dirty="0"/>
            </a:p>
          </p:txBody>
        </p:sp>
        <p:sp>
          <p:nvSpPr>
            <p:cNvPr id="7" name="Google Shape;81;p11">
              <a:extLst>
                <a:ext uri="{FF2B5EF4-FFF2-40B4-BE49-F238E27FC236}">
                  <a16:creationId xmlns:a16="http://schemas.microsoft.com/office/drawing/2014/main" id="{A1F946CA-7185-441C-BCC3-61415C30EF72}"/>
                </a:ext>
              </a:extLst>
            </p:cNvPr>
            <p:cNvSpPr txBox="1"/>
            <p:nvPr/>
          </p:nvSpPr>
          <p:spPr>
            <a:xfrm>
              <a:off x="1814415" y="1737681"/>
              <a:ext cx="5076000" cy="59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 dirty="0">
                  <a:solidFill>
                    <a:srgbClr val="464646"/>
                  </a:solidFill>
                  <a:latin typeface="Bebas Neue"/>
                  <a:sym typeface="Bebas Neue"/>
                </a:rPr>
                <a:t>Group: 8</a:t>
              </a:r>
              <a:endParaRPr dirty="0"/>
            </a:p>
          </p:txBody>
        </p:sp>
        <p:sp>
          <p:nvSpPr>
            <p:cNvPr id="8" name="Google Shape;82;p11">
              <a:extLst>
                <a:ext uri="{FF2B5EF4-FFF2-40B4-BE49-F238E27FC236}">
                  <a16:creationId xmlns:a16="http://schemas.microsoft.com/office/drawing/2014/main" id="{F29C6B86-8E9A-45B4-BFB0-3008E3DD1E94}"/>
                </a:ext>
              </a:extLst>
            </p:cNvPr>
            <p:cNvSpPr txBox="1"/>
            <p:nvPr/>
          </p:nvSpPr>
          <p:spPr>
            <a:xfrm>
              <a:off x="1814415" y="7005025"/>
              <a:ext cx="7240800" cy="2462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Presenter: </a:t>
              </a:r>
              <a:r>
                <a:rPr lang="en-US" sz="320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013 Rahul Patil</a:t>
              </a: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054 Tanvi Mahajan</a:t>
              </a: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059 </a:t>
              </a: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shivangni</a:t>
              </a:r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</a:t>
              </a: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shree</a:t>
              </a:r>
              <a:endParaRPr lang="en-US" sz="3200" b="0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</a:t>
              </a:r>
              <a:r>
                <a:rPr lang="en-US" sz="320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070 deep </a:t>
              </a:r>
              <a:r>
                <a:rPr lang="en-US" sz="3200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nirheli</a:t>
              </a:r>
              <a:endParaRPr lang="en-US" sz="3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lvl="1"/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                      107 Pritam </a:t>
              </a:r>
              <a:r>
                <a:rPr lang="en-US" sz="3200" b="0" i="0" u="none" strike="noStrike" cap="none" dirty="0" err="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kolage</a:t>
              </a:r>
              <a:r>
                <a:rPr lang="en-US" sz="3200" b="0" i="0" u="none" strike="noStrike" cap="none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 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B17D1-532A-4542-9D8B-D1A2CBCDE1D5}"/>
              </a:ext>
            </a:extLst>
          </p:cNvPr>
          <p:cNvGrpSpPr/>
          <p:nvPr/>
        </p:nvGrpSpPr>
        <p:grpSpPr>
          <a:xfrm>
            <a:off x="1767624" y="10151448"/>
            <a:ext cx="15140384" cy="7920022"/>
            <a:chOff x="1490650" y="1304925"/>
            <a:chExt cx="15140384" cy="7920022"/>
          </a:xfrm>
        </p:grpSpPr>
        <p:grpSp>
          <p:nvGrpSpPr>
            <p:cNvPr id="10" name="Google Shape;205;p20">
              <a:extLst>
                <a:ext uri="{FF2B5EF4-FFF2-40B4-BE49-F238E27FC236}">
                  <a16:creationId xmlns:a16="http://schemas.microsoft.com/office/drawing/2014/main" id="{3CE380C1-C335-4770-A30E-04E42535B274}"/>
                </a:ext>
              </a:extLst>
            </p:cNvPr>
            <p:cNvGrpSpPr/>
            <p:nvPr/>
          </p:nvGrpSpPr>
          <p:grpSpPr>
            <a:xfrm>
              <a:off x="1490650" y="3170189"/>
              <a:ext cx="13639813" cy="6054758"/>
              <a:chOff x="0" y="-47625"/>
              <a:chExt cx="957782" cy="1254295"/>
            </a:xfrm>
          </p:grpSpPr>
          <p:sp>
            <p:nvSpPr>
              <p:cNvPr id="15" name="Google Shape;206;p20">
                <a:extLst>
                  <a:ext uri="{FF2B5EF4-FFF2-40B4-BE49-F238E27FC236}">
                    <a16:creationId xmlns:a16="http://schemas.microsoft.com/office/drawing/2014/main" id="{1FCA77E1-3D78-4AE7-B12B-72797866FF8B}"/>
                  </a:ext>
                </a:extLst>
              </p:cNvPr>
              <p:cNvSpPr/>
              <p:nvPr/>
            </p:nvSpPr>
            <p:spPr>
              <a:xfrm>
                <a:off x="0" y="0"/>
                <a:ext cx="957782" cy="1206670"/>
              </a:xfrm>
              <a:custGeom>
                <a:avLst/>
                <a:gdLst/>
                <a:ahLst/>
                <a:cxnLst/>
                <a:rect l="l" t="t" r="r" b="b"/>
                <a:pathLst>
                  <a:path w="957782" h="1206670" extrusionOk="0">
                    <a:moveTo>
                      <a:pt x="13396" y="0"/>
                    </a:moveTo>
                    <a:lnTo>
                      <a:pt x="944386" y="0"/>
                    </a:lnTo>
                    <a:cubicBezTo>
                      <a:pt x="947938" y="0"/>
                      <a:pt x="951346" y="1411"/>
                      <a:pt x="953858" y="3924"/>
                    </a:cubicBezTo>
                    <a:cubicBezTo>
                      <a:pt x="956370" y="6436"/>
                      <a:pt x="957782" y="9843"/>
                      <a:pt x="957782" y="13396"/>
                    </a:cubicBezTo>
                    <a:lnTo>
                      <a:pt x="957782" y="1193274"/>
                    </a:lnTo>
                    <a:cubicBezTo>
                      <a:pt x="957782" y="1196827"/>
                      <a:pt x="956370" y="1200235"/>
                      <a:pt x="953858" y="1202747"/>
                    </a:cubicBezTo>
                    <a:cubicBezTo>
                      <a:pt x="951346" y="1205259"/>
                      <a:pt x="947938" y="1206670"/>
                      <a:pt x="944386" y="1206670"/>
                    </a:cubicBezTo>
                    <a:lnTo>
                      <a:pt x="13396" y="1206670"/>
                    </a:lnTo>
                    <a:cubicBezTo>
                      <a:pt x="9843" y="1206670"/>
                      <a:pt x="6436" y="1205259"/>
                      <a:pt x="3924" y="1202747"/>
                    </a:cubicBezTo>
                    <a:cubicBezTo>
                      <a:pt x="1411" y="1200235"/>
                      <a:pt x="0" y="1196827"/>
                      <a:pt x="0" y="1193274"/>
                    </a:cubicBezTo>
                    <a:lnTo>
                      <a:pt x="0" y="13396"/>
                    </a:lnTo>
                    <a:cubicBezTo>
                      <a:pt x="0" y="9843"/>
                      <a:pt x="1411" y="6436"/>
                      <a:pt x="3924" y="3924"/>
                    </a:cubicBezTo>
                    <a:cubicBezTo>
                      <a:pt x="6436" y="1411"/>
                      <a:pt x="9843" y="0"/>
                      <a:pt x="133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7;p20">
                <a:extLst>
                  <a:ext uri="{FF2B5EF4-FFF2-40B4-BE49-F238E27FC236}">
                    <a16:creationId xmlns:a16="http://schemas.microsoft.com/office/drawing/2014/main" id="{5A51ED70-54AA-4AB0-8250-EEB1D3B1AE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57782" cy="1254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211;p20">
              <a:extLst>
                <a:ext uri="{FF2B5EF4-FFF2-40B4-BE49-F238E27FC236}">
                  <a16:creationId xmlns:a16="http://schemas.microsoft.com/office/drawing/2014/main" id="{1DF71C46-2FCA-4576-B6B8-CBAA1C567F13}"/>
                </a:ext>
              </a:extLst>
            </p:cNvPr>
            <p:cNvSpPr/>
            <p:nvPr/>
          </p:nvSpPr>
          <p:spPr>
            <a:xfrm>
              <a:off x="1962949" y="3766869"/>
              <a:ext cx="1690647" cy="1632243"/>
            </a:xfrm>
            <a:custGeom>
              <a:avLst/>
              <a:gdLst/>
              <a:ahLst/>
              <a:cxnLst/>
              <a:rect l="l" t="t" r="r" b="b"/>
              <a:pathLst>
                <a:path w="1690647" h="1632243" extrusionOk="0">
                  <a:moveTo>
                    <a:pt x="0" y="0"/>
                  </a:moveTo>
                  <a:lnTo>
                    <a:pt x="1690647" y="0"/>
                  </a:lnTo>
                  <a:lnTo>
                    <a:pt x="1690647" y="1632243"/>
                  </a:lnTo>
                  <a:lnTo>
                    <a:pt x="0" y="1632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" name="Google Shape;213;p20">
              <a:extLst>
                <a:ext uri="{FF2B5EF4-FFF2-40B4-BE49-F238E27FC236}">
                  <a16:creationId xmlns:a16="http://schemas.microsoft.com/office/drawing/2014/main" id="{67C9912E-A8BC-4BDC-8214-28F66ECF6B4D}"/>
                </a:ext>
              </a:extLst>
            </p:cNvPr>
            <p:cNvSpPr txBox="1"/>
            <p:nvPr/>
          </p:nvSpPr>
          <p:spPr>
            <a:xfrm>
              <a:off x="1676387" y="1304925"/>
              <a:ext cx="14954647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Importance of the Project</a:t>
              </a:r>
              <a:endParaRPr sz="1200" dirty="0"/>
            </a:p>
          </p:txBody>
        </p:sp>
        <p:sp>
          <p:nvSpPr>
            <p:cNvPr id="13" name="Google Shape;214;p20">
              <a:extLst>
                <a:ext uri="{FF2B5EF4-FFF2-40B4-BE49-F238E27FC236}">
                  <a16:creationId xmlns:a16="http://schemas.microsoft.com/office/drawing/2014/main" id="{E613A250-FB5A-4987-AB06-06620740842B}"/>
                </a:ext>
              </a:extLst>
            </p:cNvPr>
            <p:cNvSpPr txBox="1"/>
            <p:nvPr/>
          </p:nvSpPr>
          <p:spPr>
            <a:xfrm>
              <a:off x="1962949" y="5588480"/>
              <a:ext cx="13167514" cy="344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Automate the image classification process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Reduce manual effort and human error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Compare different architectures to find the most suitable model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Provide insights into model performance based on accuracy, speed, and computational efficiency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Selecting the right model is essential for optimizing performance in real-world applications.</a:t>
              </a:r>
            </a:p>
          </p:txBody>
        </p:sp>
        <p:sp>
          <p:nvSpPr>
            <p:cNvPr id="14" name="Google Shape;216;p20">
              <a:extLst>
                <a:ext uri="{FF2B5EF4-FFF2-40B4-BE49-F238E27FC236}">
                  <a16:creationId xmlns:a16="http://schemas.microsoft.com/office/drawing/2014/main" id="{08D91030-DDB0-476D-A8BD-16DEE739BF94}"/>
                </a:ext>
              </a:extLst>
            </p:cNvPr>
            <p:cNvSpPr txBox="1"/>
            <p:nvPr/>
          </p:nvSpPr>
          <p:spPr>
            <a:xfrm>
              <a:off x="4763299" y="3636436"/>
              <a:ext cx="6261089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This project aims to: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4B4B4B">
                <a:alpha val="48627"/>
              </a:srgbClr>
            </a:gs>
            <a:gs pos="100000">
              <a:srgbClr val="494848">
                <a:alpha val="78431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4647DF-EA6D-4B58-A4A4-9D86CF66A66E}"/>
              </a:ext>
            </a:extLst>
          </p:cNvPr>
          <p:cNvGrpSpPr/>
          <p:nvPr/>
        </p:nvGrpSpPr>
        <p:grpSpPr>
          <a:xfrm>
            <a:off x="1490650" y="1304925"/>
            <a:ext cx="15140384" cy="7920022"/>
            <a:chOff x="1490650" y="1304925"/>
            <a:chExt cx="15140384" cy="7920022"/>
          </a:xfrm>
        </p:grpSpPr>
        <p:grpSp>
          <p:nvGrpSpPr>
            <p:cNvPr id="205" name="Google Shape;205;p20"/>
            <p:cNvGrpSpPr/>
            <p:nvPr/>
          </p:nvGrpSpPr>
          <p:grpSpPr>
            <a:xfrm>
              <a:off x="1490650" y="3170189"/>
              <a:ext cx="13639813" cy="6054758"/>
              <a:chOff x="0" y="-47625"/>
              <a:chExt cx="957782" cy="1254295"/>
            </a:xfrm>
          </p:grpSpPr>
          <p:sp>
            <p:nvSpPr>
              <p:cNvPr id="206" name="Google Shape;206;p20"/>
              <p:cNvSpPr/>
              <p:nvPr/>
            </p:nvSpPr>
            <p:spPr>
              <a:xfrm>
                <a:off x="0" y="0"/>
                <a:ext cx="957782" cy="1206670"/>
              </a:xfrm>
              <a:custGeom>
                <a:avLst/>
                <a:gdLst/>
                <a:ahLst/>
                <a:cxnLst/>
                <a:rect l="l" t="t" r="r" b="b"/>
                <a:pathLst>
                  <a:path w="957782" h="1206670" extrusionOk="0">
                    <a:moveTo>
                      <a:pt x="13396" y="0"/>
                    </a:moveTo>
                    <a:lnTo>
                      <a:pt x="944386" y="0"/>
                    </a:lnTo>
                    <a:cubicBezTo>
                      <a:pt x="947938" y="0"/>
                      <a:pt x="951346" y="1411"/>
                      <a:pt x="953858" y="3924"/>
                    </a:cubicBezTo>
                    <a:cubicBezTo>
                      <a:pt x="956370" y="6436"/>
                      <a:pt x="957782" y="9843"/>
                      <a:pt x="957782" y="13396"/>
                    </a:cubicBezTo>
                    <a:lnTo>
                      <a:pt x="957782" y="1193274"/>
                    </a:lnTo>
                    <a:cubicBezTo>
                      <a:pt x="957782" y="1196827"/>
                      <a:pt x="956370" y="1200235"/>
                      <a:pt x="953858" y="1202747"/>
                    </a:cubicBezTo>
                    <a:cubicBezTo>
                      <a:pt x="951346" y="1205259"/>
                      <a:pt x="947938" y="1206670"/>
                      <a:pt x="944386" y="1206670"/>
                    </a:cubicBezTo>
                    <a:lnTo>
                      <a:pt x="13396" y="1206670"/>
                    </a:lnTo>
                    <a:cubicBezTo>
                      <a:pt x="9843" y="1206670"/>
                      <a:pt x="6436" y="1205259"/>
                      <a:pt x="3924" y="1202747"/>
                    </a:cubicBezTo>
                    <a:cubicBezTo>
                      <a:pt x="1411" y="1200235"/>
                      <a:pt x="0" y="1196827"/>
                      <a:pt x="0" y="1193274"/>
                    </a:cubicBezTo>
                    <a:lnTo>
                      <a:pt x="0" y="13396"/>
                    </a:lnTo>
                    <a:cubicBezTo>
                      <a:pt x="0" y="9843"/>
                      <a:pt x="1411" y="6436"/>
                      <a:pt x="3924" y="3924"/>
                    </a:cubicBezTo>
                    <a:cubicBezTo>
                      <a:pt x="6436" y="1411"/>
                      <a:pt x="9843" y="0"/>
                      <a:pt x="133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0"/>
              <p:cNvSpPr txBox="1"/>
              <p:nvPr/>
            </p:nvSpPr>
            <p:spPr>
              <a:xfrm>
                <a:off x="0" y="-47625"/>
                <a:ext cx="957782" cy="1254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20"/>
            <p:cNvSpPr/>
            <p:nvPr/>
          </p:nvSpPr>
          <p:spPr>
            <a:xfrm>
              <a:off x="1962949" y="3766869"/>
              <a:ext cx="1690647" cy="1632243"/>
            </a:xfrm>
            <a:custGeom>
              <a:avLst/>
              <a:gdLst/>
              <a:ahLst/>
              <a:cxnLst/>
              <a:rect l="l" t="t" r="r" b="b"/>
              <a:pathLst>
                <a:path w="1690647" h="1632243" extrusionOk="0">
                  <a:moveTo>
                    <a:pt x="0" y="0"/>
                  </a:moveTo>
                  <a:lnTo>
                    <a:pt x="1690647" y="0"/>
                  </a:lnTo>
                  <a:lnTo>
                    <a:pt x="1690647" y="1632243"/>
                  </a:lnTo>
                  <a:lnTo>
                    <a:pt x="0" y="1632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3" name="Google Shape;213;p20"/>
            <p:cNvSpPr txBox="1"/>
            <p:nvPr/>
          </p:nvSpPr>
          <p:spPr>
            <a:xfrm>
              <a:off x="1676387" y="1304925"/>
              <a:ext cx="14954647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Importance of the Project</a:t>
              </a:r>
              <a:endParaRPr sz="1200" dirty="0"/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1962949" y="5588480"/>
              <a:ext cx="13167514" cy="344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Automate the image classification process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Reduce manual effort and human error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Compare different architectures to find the most suitable model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Provide insights into model performance based on accuracy, speed, and computational efficiency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Selecting the right model is essential for optimizing performance in real-world applications.</a:t>
              </a:r>
            </a:p>
          </p:txBody>
        </p:sp>
        <p:sp>
          <p:nvSpPr>
            <p:cNvPr id="216" name="Google Shape;216;p20"/>
            <p:cNvSpPr txBox="1"/>
            <p:nvPr/>
          </p:nvSpPr>
          <p:spPr>
            <a:xfrm>
              <a:off x="4763299" y="3636436"/>
              <a:ext cx="6261089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This project aims to:</a:t>
              </a:r>
              <a:endParaRPr dirty="0"/>
            </a:p>
          </p:txBody>
        </p:sp>
      </p:grpSp>
      <p:pic>
        <p:nvPicPr>
          <p:cNvPr id="12" name="Google Shape;129;p13">
            <a:extLst>
              <a:ext uri="{FF2B5EF4-FFF2-40B4-BE49-F238E27FC236}">
                <a16:creationId xmlns:a16="http://schemas.microsoft.com/office/drawing/2014/main" id="{2EC49E2D-551D-45EB-B2FA-48C9F13B44EB}"/>
              </a:ext>
            </a:extLst>
          </p:cNvPr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538414" y="-8595136"/>
            <a:ext cx="7914599" cy="8415338"/>
          </a:xfrm>
          <a:prstGeom prst="roundRect">
            <a:avLst>
              <a:gd name="adj" fmla="val 39954"/>
            </a:avLst>
          </a:prstGeom>
          <a:noFill/>
          <a:ln>
            <a:solidFill>
              <a:schemeClr val="tx2"/>
            </a:solidFill>
          </a:ln>
        </p:spPr>
      </p:pic>
      <p:sp>
        <p:nvSpPr>
          <p:cNvPr id="13" name="Google Shape;127;p13">
            <a:extLst>
              <a:ext uri="{FF2B5EF4-FFF2-40B4-BE49-F238E27FC236}">
                <a16:creationId xmlns:a16="http://schemas.microsoft.com/office/drawing/2014/main" id="{1D249E31-1561-4027-B26E-315FAA8566CA}"/>
              </a:ext>
            </a:extLst>
          </p:cNvPr>
          <p:cNvSpPr txBox="1"/>
          <p:nvPr/>
        </p:nvSpPr>
        <p:spPr>
          <a:xfrm>
            <a:off x="1490650" y="-8890412"/>
            <a:ext cx="79146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 b="0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dirty="0"/>
          </a:p>
        </p:txBody>
      </p:sp>
      <p:sp>
        <p:nvSpPr>
          <p:cNvPr id="14" name="Google Shape;128;p13">
            <a:extLst>
              <a:ext uri="{FF2B5EF4-FFF2-40B4-BE49-F238E27FC236}">
                <a16:creationId xmlns:a16="http://schemas.microsoft.com/office/drawing/2014/main" id="{3CA4738C-8674-4770-B633-6DF4948D7928}"/>
              </a:ext>
            </a:extLst>
          </p:cNvPr>
          <p:cNvSpPr txBox="1"/>
          <p:nvPr/>
        </p:nvSpPr>
        <p:spPr>
          <a:xfrm>
            <a:off x="1490661" y="-6665222"/>
            <a:ext cx="65679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This project explores the performance of three deep learning models—CNN, </a:t>
            </a:r>
            <a:r>
              <a:rPr lang="en-US" sz="2800" b="0" i="0" u="none" strike="noStrike" cap="none" dirty="0" err="1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EfficientNet</a:t>
            </a:r>
            <a:r>
              <a:rPr lang="en-US" sz="28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rPr>
              <a:t>, and VGG—on image classification tasks. The goal is to compare their accuracy, efficiency, and computational cost. Deep learning plays a crucial role in various AI applications, and selecting the right model can significantly impact real-world implementations.</a:t>
            </a:r>
            <a:endParaRPr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0B744-B812-423B-A6D0-665CCC7AA792}"/>
              </a:ext>
            </a:extLst>
          </p:cNvPr>
          <p:cNvGrpSpPr/>
          <p:nvPr/>
        </p:nvGrpSpPr>
        <p:grpSpPr>
          <a:xfrm>
            <a:off x="1676387" y="10287000"/>
            <a:ext cx="14385752" cy="8020049"/>
            <a:chOff x="1701973" y="923925"/>
            <a:chExt cx="14385752" cy="8020049"/>
          </a:xfrm>
        </p:grpSpPr>
        <p:sp>
          <p:nvSpPr>
            <p:cNvPr id="17" name="Google Shape;161;p16">
              <a:extLst>
                <a:ext uri="{FF2B5EF4-FFF2-40B4-BE49-F238E27FC236}">
                  <a16:creationId xmlns:a16="http://schemas.microsoft.com/office/drawing/2014/main" id="{55AABB89-01B3-4DB3-94CB-E3AAA8E92A6E}"/>
                </a:ext>
              </a:extLst>
            </p:cNvPr>
            <p:cNvSpPr txBox="1"/>
            <p:nvPr/>
          </p:nvSpPr>
          <p:spPr>
            <a:xfrm>
              <a:off x="1701974" y="923925"/>
              <a:ext cx="13203000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Overview of Models Used</a:t>
              </a:r>
              <a:endParaRPr sz="1200" dirty="0"/>
            </a:p>
          </p:txBody>
        </p:sp>
        <p:sp>
          <p:nvSpPr>
            <p:cNvPr id="18" name="Google Shape;162;p16">
              <a:extLst>
                <a:ext uri="{FF2B5EF4-FFF2-40B4-BE49-F238E27FC236}">
                  <a16:creationId xmlns:a16="http://schemas.microsoft.com/office/drawing/2014/main" id="{2B626550-8F67-4AC7-8D86-F309A9675C0B}"/>
                </a:ext>
              </a:extLst>
            </p:cNvPr>
            <p:cNvSpPr txBox="1"/>
            <p:nvPr/>
          </p:nvSpPr>
          <p:spPr>
            <a:xfrm>
              <a:off x="1701973" y="2824669"/>
              <a:ext cx="6261089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Convolutional Neural Network (CNN):</a:t>
              </a:r>
              <a:endParaRPr dirty="0"/>
            </a:p>
          </p:txBody>
        </p:sp>
        <p:sp>
          <p:nvSpPr>
            <p:cNvPr id="19" name="Google Shape;163;p16">
              <a:extLst>
                <a:ext uri="{FF2B5EF4-FFF2-40B4-BE49-F238E27FC236}">
                  <a16:creationId xmlns:a16="http://schemas.microsoft.com/office/drawing/2014/main" id="{597CD2A7-D257-4D94-9973-791D2F5F3517}"/>
                </a:ext>
              </a:extLst>
            </p:cNvPr>
            <p:cNvSpPr txBox="1"/>
            <p:nvPr/>
          </p:nvSpPr>
          <p:spPr>
            <a:xfrm>
              <a:off x="8625736" y="2824669"/>
              <a:ext cx="5137850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EfficientNet</a:t>
              </a: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:</a:t>
              </a:r>
              <a:endParaRPr dirty="0"/>
            </a:p>
          </p:txBody>
        </p:sp>
        <p:sp>
          <p:nvSpPr>
            <p:cNvPr id="20" name="Google Shape;164;p16">
              <a:extLst>
                <a:ext uri="{FF2B5EF4-FFF2-40B4-BE49-F238E27FC236}">
                  <a16:creationId xmlns:a16="http://schemas.microsoft.com/office/drawing/2014/main" id="{EEEAD989-B738-4D77-A603-11926F116A72}"/>
                </a:ext>
              </a:extLst>
            </p:cNvPr>
            <p:cNvSpPr txBox="1"/>
            <p:nvPr/>
          </p:nvSpPr>
          <p:spPr>
            <a:xfrm>
              <a:off x="1701974" y="5948658"/>
              <a:ext cx="4663579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VGG:</a:t>
              </a:r>
              <a:endParaRPr dirty="0"/>
            </a:p>
          </p:txBody>
        </p:sp>
        <p:sp>
          <p:nvSpPr>
            <p:cNvPr id="21" name="Google Shape;165;p16">
              <a:extLst>
                <a:ext uri="{FF2B5EF4-FFF2-40B4-BE49-F238E27FC236}">
                  <a16:creationId xmlns:a16="http://schemas.microsoft.com/office/drawing/2014/main" id="{6EC8371A-6C85-499B-83A2-9587AE19A177}"/>
                </a:ext>
              </a:extLst>
            </p:cNvPr>
            <p:cNvSpPr txBox="1"/>
            <p:nvPr/>
          </p:nvSpPr>
          <p:spPr>
            <a:xfrm>
              <a:off x="1701974" y="4521655"/>
              <a:ext cx="5938901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traditional deep learning model that extracts image features using convolutional layers.</a:t>
              </a:r>
              <a:endParaRPr sz="1600" dirty="0"/>
            </a:p>
          </p:txBody>
        </p:sp>
        <p:sp>
          <p:nvSpPr>
            <p:cNvPr id="22" name="Google Shape;166;p16">
              <a:extLst>
                <a:ext uri="{FF2B5EF4-FFF2-40B4-BE49-F238E27FC236}">
                  <a16:creationId xmlns:a16="http://schemas.microsoft.com/office/drawing/2014/main" id="{80E415B0-2AC3-45D4-A507-AA3F16C47A49}"/>
                </a:ext>
              </a:extLst>
            </p:cNvPr>
            <p:cNvSpPr txBox="1"/>
            <p:nvPr/>
          </p:nvSpPr>
          <p:spPr>
            <a:xfrm>
              <a:off x="1701974" y="7055129"/>
              <a:ext cx="6261089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deeper network with multiple convolutional layers, improving feature extraction but requiring more computational power.</a:t>
              </a:r>
              <a:endParaRPr sz="1600" dirty="0"/>
            </a:p>
          </p:txBody>
        </p:sp>
        <p:sp>
          <p:nvSpPr>
            <p:cNvPr id="23" name="Google Shape;167;p16">
              <a:extLst>
                <a:ext uri="{FF2B5EF4-FFF2-40B4-BE49-F238E27FC236}">
                  <a16:creationId xmlns:a16="http://schemas.microsoft.com/office/drawing/2014/main" id="{3B83EAB4-5E47-431A-9EE8-C94E40EEAA07}"/>
                </a:ext>
              </a:extLst>
            </p:cNvPr>
            <p:cNvSpPr txBox="1"/>
            <p:nvPr/>
          </p:nvSpPr>
          <p:spPr>
            <a:xfrm>
              <a:off x="8625736" y="4031153"/>
              <a:ext cx="6901110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modern, optimized model designed to balance accuracy and efficiency, using an advanced scaling strategy.</a:t>
              </a:r>
              <a:endParaRPr sz="24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24" name="Google Shape;168;p16">
              <a:extLst>
                <a:ext uri="{FF2B5EF4-FFF2-40B4-BE49-F238E27FC236}">
                  <a16:creationId xmlns:a16="http://schemas.microsoft.com/office/drawing/2014/main" id="{A5A4146D-6653-4519-B0ED-B909B14AD252}"/>
                </a:ext>
              </a:extLst>
            </p:cNvPr>
            <p:cNvPicPr preferRelativeResize="0"/>
            <p:nvPr/>
          </p:nvPicPr>
          <p:blipFill>
            <a:blip r:embed="rId6"/>
            <a:srcRect/>
            <a:stretch/>
          </p:blipFill>
          <p:spPr>
            <a:xfrm>
              <a:off x="8625737" y="6183349"/>
              <a:ext cx="7461988" cy="2760625"/>
            </a:xfrm>
            <a:prstGeom prst="roundRect">
              <a:avLst>
                <a:gd name="adj" fmla="val 15114"/>
              </a:avLst>
            </a:prstGeom>
            <a:noFill/>
            <a:ln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640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737373">
                <a:alpha val="69803"/>
              </a:srgbClr>
            </a:gs>
            <a:gs pos="100000">
              <a:srgbClr val="494848">
                <a:alpha val="78431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E17664-EC66-4008-9F57-BAFAB1ED38F8}"/>
              </a:ext>
            </a:extLst>
          </p:cNvPr>
          <p:cNvGrpSpPr/>
          <p:nvPr/>
        </p:nvGrpSpPr>
        <p:grpSpPr>
          <a:xfrm>
            <a:off x="1701973" y="923925"/>
            <a:ext cx="14385752" cy="8020049"/>
            <a:chOff x="1701973" y="923925"/>
            <a:chExt cx="14385752" cy="8020049"/>
          </a:xfrm>
        </p:grpSpPr>
        <p:sp>
          <p:nvSpPr>
            <p:cNvPr id="161" name="Google Shape;161;p16"/>
            <p:cNvSpPr txBox="1"/>
            <p:nvPr/>
          </p:nvSpPr>
          <p:spPr>
            <a:xfrm>
              <a:off x="1701974" y="923925"/>
              <a:ext cx="13203000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Overview of Models Used</a:t>
              </a:r>
              <a:endParaRPr sz="1200" dirty="0"/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1701973" y="2824669"/>
              <a:ext cx="6261089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Convolutional Neural Network (CNN):</a:t>
              </a:r>
              <a:endParaRPr dirty="0"/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8625736" y="2824669"/>
              <a:ext cx="5137850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EfficientNet</a:t>
              </a: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:</a:t>
              </a:r>
              <a:endParaRPr dirty="0"/>
            </a:p>
          </p:txBody>
        </p:sp>
        <p:sp>
          <p:nvSpPr>
            <p:cNvPr id="164" name="Google Shape;164;p16"/>
            <p:cNvSpPr txBox="1"/>
            <p:nvPr/>
          </p:nvSpPr>
          <p:spPr>
            <a:xfrm>
              <a:off x="1701974" y="5948658"/>
              <a:ext cx="4663579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VGG:</a:t>
              </a:r>
              <a:endParaRPr dirty="0"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1701974" y="4521655"/>
              <a:ext cx="5938901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traditional deep learning model that extracts image features using convolutional layers.</a:t>
              </a:r>
              <a:endParaRPr sz="1600" dirty="0"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1701974" y="7055129"/>
              <a:ext cx="6261089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deeper network with multiple convolutional layers, improving feature extraction but requiring more computational power.</a:t>
              </a:r>
              <a:endParaRPr sz="1600" dirty="0"/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8625736" y="4031153"/>
              <a:ext cx="6901110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modern, optimized model designed to balance accuracy and efficiency, using an advanced scaling strategy.</a:t>
              </a:r>
              <a:endParaRPr sz="24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168" name="Google Shape;168;p16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8625737" y="6183349"/>
              <a:ext cx="7461988" cy="2760625"/>
            </a:xfrm>
            <a:prstGeom prst="roundRect">
              <a:avLst>
                <a:gd name="adj" fmla="val 15114"/>
              </a:avLst>
            </a:prstGeom>
            <a:noFill/>
            <a:ln>
              <a:solidFill>
                <a:schemeClr val="tx2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0E3CF8-14EE-4BFC-92B7-B713E7D7C55B}"/>
              </a:ext>
            </a:extLst>
          </p:cNvPr>
          <p:cNvGrpSpPr/>
          <p:nvPr/>
        </p:nvGrpSpPr>
        <p:grpSpPr>
          <a:xfrm>
            <a:off x="1701973" y="-8144885"/>
            <a:ext cx="15140384" cy="7920022"/>
            <a:chOff x="1490650" y="1304925"/>
            <a:chExt cx="15140384" cy="7920022"/>
          </a:xfrm>
        </p:grpSpPr>
        <p:grpSp>
          <p:nvGrpSpPr>
            <p:cNvPr id="11" name="Google Shape;205;p20">
              <a:extLst>
                <a:ext uri="{FF2B5EF4-FFF2-40B4-BE49-F238E27FC236}">
                  <a16:creationId xmlns:a16="http://schemas.microsoft.com/office/drawing/2014/main" id="{7F009F35-388C-4EE4-9967-4375FD31E7E9}"/>
                </a:ext>
              </a:extLst>
            </p:cNvPr>
            <p:cNvGrpSpPr/>
            <p:nvPr/>
          </p:nvGrpSpPr>
          <p:grpSpPr>
            <a:xfrm>
              <a:off x="1490650" y="3170189"/>
              <a:ext cx="13639813" cy="6054758"/>
              <a:chOff x="0" y="-47625"/>
              <a:chExt cx="957782" cy="1254295"/>
            </a:xfrm>
          </p:grpSpPr>
          <p:sp>
            <p:nvSpPr>
              <p:cNvPr id="16" name="Google Shape;206;p20">
                <a:extLst>
                  <a:ext uri="{FF2B5EF4-FFF2-40B4-BE49-F238E27FC236}">
                    <a16:creationId xmlns:a16="http://schemas.microsoft.com/office/drawing/2014/main" id="{F0B1B723-2572-420A-8B09-F341825837A3}"/>
                  </a:ext>
                </a:extLst>
              </p:cNvPr>
              <p:cNvSpPr/>
              <p:nvPr/>
            </p:nvSpPr>
            <p:spPr>
              <a:xfrm>
                <a:off x="0" y="0"/>
                <a:ext cx="957782" cy="1206670"/>
              </a:xfrm>
              <a:custGeom>
                <a:avLst/>
                <a:gdLst/>
                <a:ahLst/>
                <a:cxnLst/>
                <a:rect l="l" t="t" r="r" b="b"/>
                <a:pathLst>
                  <a:path w="957782" h="1206670" extrusionOk="0">
                    <a:moveTo>
                      <a:pt x="13396" y="0"/>
                    </a:moveTo>
                    <a:lnTo>
                      <a:pt x="944386" y="0"/>
                    </a:lnTo>
                    <a:cubicBezTo>
                      <a:pt x="947938" y="0"/>
                      <a:pt x="951346" y="1411"/>
                      <a:pt x="953858" y="3924"/>
                    </a:cubicBezTo>
                    <a:cubicBezTo>
                      <a:pt x="956370" y="6436"/>
                      <a:pt x="957782" y="9843"/>
                      <a:pt x="957782" y="13396"/>
                    </a:cubicBezTo>
                    <a:lnTo>
                      <a:pt x="957782" y="1193274"/>
                    </a:lnTo>
                    <a:cubicBezTo>
                      <a:pt x="957782" y="1196827"/>
                      <a:pt x="956370" y="1200235"/>
                      <a:pt x="953858" y="1202747"/>
                    </a:cubicBezTo>
                    <a:cubicBezTo>
                      <a:pt x="951346" y="1205259"/>
                      <a:pt x="947938" y="1206670"/>
                      <a:pt x="944386" y="1206670"/>
                    </a:cubicBezTo>
                    <a:lnTo>
                      <a:pt x="13396" y="1206670"/>
                    </a:lnTo>
                    <a:cubicBezTo>
                      <a:pt x="9843" y="1206670"/>
                      <a:pt x="6436" y="1205259"/>
                      <a:pt x="3924" y="1202747"/>
                    </a:cubicBezTo>
                    <a:cubicBezTo>
                      <a:pt x="1411" y="1200235"/>
                      <a:pt x="0" y="1196827"/>
                      <a:pt x="0" y="1193274"/>
                    </a:cubicBezTo>
                    <a:lnTo>
                      <a:pt x="0" y="13396"/>
                    </a:lnTo>
                    <a:cubicBezTo>
                      <a:pt x="0" y="9843"/>
                      <a:pt x="1411" y="6436"/>
                      <a:pt x="3924" y="3924"/>
                    </a:cubicBezTo>
                    <a:cubicBezTo>
                      <a:pt x="6436" y="1411"/>
                      <a:pt x="9843" y="0"/>
                      <a:pt x="133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7;p20">
                <a:extLst>
                  <a:ext uri="{FF2B5EF4-FFF2-40B4-BE49-F238E27FC236}">
                    <a16:creationId xmlns:a16="http://schemas.microsoft.com/office/drawing/2014/main" id="{09B6787B-56B1-4B80-9890-69A28B7388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57782" cy="1254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211;p20">
              <a:extLst>
                <a:ext uri="{FF2B5EF4-FFF2-40B4-BE49-F238E27FC236}">
                  <a16:creationId xmlns:a16="http://schemas.microsoft.com/office/drawing/2014/main" id="{E45AD0D1-FF4B-4298-BF14-B2FE4D09995F}"/>
                </a:ext>
              </a:extLst>
            </p:cNvPr>
            <p:cNvSpPr/>
            <p:nvPr/>
          </p:nvSpPr>
          <p:spPr>
            <a:xfrm>
              <a:off x="1962949" y="3766869"/>
              <a:ext cx="1690647" cy="1632243"/>
            </a:xfrm>
            <a:custGeom>
              <a:avLst/>
              <a:gdLst/>
              <a:ahLst/>
              <a:cxnLst/>
              <a:rect l="l" t="t" r="r" b="b"/>
              <a:pathLst>
                <a:path w="1690647" h="1632243" extrusionOk="0">
                  <a:moveTo>
                    <a:pt x="0" y="0"/>
                  </a:moveTo>
                  <a:lnTo>
                    <a:pt x="1690647" y="0"/>
                  </a:lnTo>
                  <a:lnTo>
                    <a:pt x="1690647" y="1632243"/>
                  </a:lnTo>
                  <a:lnTo>
                    <a:pt x="0" y="1632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" name="Google Shape;213;p20">
              <a:extLst>
                <a:ext uri="{FF2B5EF4-FFF2-40B4-BE49-F238E27FC236}">
                  <a16:creationId xmlns:a16="http://schemas.microsoft.com/office/drawing/2014/main" id="{755C11CA-0B4B-4776-B965-5CEEF1A2BFC2}"/>
                </a:ext>
              </a:extLst>
            </p:cNvPr>
            <p:cNvSpPr txBox="1"/>
            <p:nvPr/>
          </p:nvSpPr>
          <p:spPr>
            <a:xfrm>
              <a:off x="1676387" y="1304925"/>
              <a:ext cx="14954647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Importance of the Project</a:t>
              </a:r>
              <a:endParaRPr sz="1200" dirty="0"/>
            </a:p>
          </p:txBody>
        </p:sp>
        <p:sp>
          <p:nvSpPr>
            <p:cNvPr id="14" name="Google Shape;214;p20">
              <a:extLst>
                <a:ext uri="{FF2B5EF4-FFF2-40B4-BE49-F238E27FC236}">
                  <a16:creationId xmlns:a16="http://schemas.microsoft.com/office/drawing/2014/main" id="{57BA2580-BDF7-4243-B2A6-74C64708AFAB}"/>
                </a:ext>
              </a:extLst>
            </p:cNvPr>
            <p:cNvSpPr txBox="1"/>
            <p:nvPr/>
          </p:nvSpPr>
          <p:spPr>
            <a:xfrm>
              <a:off x="1962949" y="5588480"/>
              <a:ext cx="13167514" cy="344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Automate the image classification process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Reduce manual effort and human error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Compare different architectures to find the most suitable model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tx2"/>
                  </a:solidFill>
                </a:rPr>
                <a:t>Provide insights into model performance based on accuracy, speed, and computational efficiency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Selecting the right model is essential for optimizing performance in real-world applications.</a:t>
              </a:r>
            </a:p>
          </p:txBody>
        </p:sp>
        <p:sp>
          <p:nvSpPr>
            <p:cNvPr id="15" name="Google Shape;216;p20">
              <a:extLst>
                <a:ext uri="{FF2B5EF4-FFF2-40B4-BE49-F238E27FC236}">
                  <a16:creationId xmlns:a16="http://schemas.microsoft.com/office/drawing/2014/main" id="{E3D81884-1235-4F37-A49C-D6C4FBC94089}"/>
                </a:ext>
              </a:extLst>
            </p:cNvPr>
            <p:cNvSpPr txBox="1"/>
            <p:nvPr/>
          </p:nvSpPr>
          <p:spPr>
            <a:xfrm>
              <a:off x="4763299" y="3636436"/>
              <a:ext cx="6261089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This project aims to:</a:t>
              </a:r>
              <a:endParaRPr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C8315A-00DC-48F6-B571-9861137B9D97}"/>
              </a:ext>
            </a:extLst>
          </p:cNvPr>
          <p:cNvGrpSpPr/>
          <p:nvPr/>
        </p:nvGrpSpPr>
        <p:grpSpPr>
          <a:xfrm>
            <a:off x="1586370" y="10246991"/>
            <a:ext cx="15557326" cy="8251479"/>
            <a:chOff x="1701974" y="1072352"/>
            <a:chExt cx="15557326" cy="8251479"/>
          </a:xfrm>
        </p:grpSpPr>
        <p:grpSp>
          <p:nvGrpSpPr>
            <p:cNvPr id="20" name="Google Shape;144;p15">
              <a:extLst>
                <a:ext uri="{FF2B5EF4-FFF2-40B4-BE49-F238E27FC236}">
                  <a16:creationId xmlns:a16="http://schemas.microsoft.com/office/drawing/2014/main" id="{BA492F4D-FA45-40B6-8AFD-38058F064214}"/>
                </a:ext>
              </a:extLst>
            </p:cNvPr>
            <p:cNvGrpSpPr/>
            <p:nvPr/>
          </p:nvGrpSpPr>
          <p:grpSpPr>
            <a:xfrm>
              <a:off x="1701974" y="3629025"/>
              <a:ext cx="1159216" cy="1360523"/>
              <a:chOff x="0" y="-47625"/>
              <a:chExt cx="240142" cy="281844"/>
            </a:xfrm>
          </p:grpSpPr>
          <p:sp>
            <p:nvSpPr>
              <p:cNvPr id="24" name="Google Shape;145;p15">
                <a:extLst>
                  <a:ext uri="{FF2B5EF4-FFF2-40B4-BE49-F238E27FC236}">
                    <a16:creationId xmlns:a16="http://schemas.microsoft.com/office/drawing/2014/main" id="{878D208E-037F-42C6-A101-6FE20F9A6F53}"/>
                  </a:ext>
                </a:extLst>
              </p:cNvPr>
              <p:cNvSpPr/>
              <p:nvPr/>
            </p:nvSpPr>
            <p:spPr>
              <a:xfrm>
                <a:off x="0" y="0"/>
                <a:ext cx="240142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240142" h="234219" extrusionOk="0">
                    <a:moveTo>
                      <a:pt x="53429" y="0"/>
                    </a:moveTo>
                    <a:lnTo>
                      <a:pt x="186713" y="0"/>
                    </a:lnTo>
                    <a:cubicBezTo>
                      <a:pt x="200883" y="0"/>
                      <a:pt x="214473" y="5629"/>
                      <a:pt x="224493" y="15649"/>
                    </a:cubicBezTo>
                    <a:cubicBezTo>
                      <a:pt x="234512" y="25669"/>
                      <a:pt x="240142" y="39259"/>
                      <a:pt x="240142" y="53429"/>
                    </a:cubicBezTo>
                    <a:lnTo>
                      <a:pt x="240142" y="180790"/>
                    </a:lnTo>
                    <a:cubicBezTo>
                      <a:pt x="240142" y="194961"/>
                      <a:pt x="234512" y="208550"/>
                      <a:pt x="224493" y="218570"/>
                    </a:cubicBezTo>
                    <a:cubicBezTo>
                      <a:pt x="214473" y="228590"/>
                      <a:pt x="200883" y="234219"/>
                      <a:pt x="186713" y="234219"/>
                    </a:cubicBezTo>
                    <a:lnTo>
                      <a:pt x="53429" y="234219"/>
                    </a:lnTo>
                    <a:cubicBezTo>
                      <a:pt x="39259" y="234219"/>
                      <a:pt x="25669" y="228590"/>
                      <a:pt x="15649" y="218570"/>
                    </a:cubicBezTo>
                    <a:cubicBezTo>
                      <a:pt x="5629" y="208550"/>
                      <a:pt x="0" y="194961"/>
                      <a:pt x="0" y="180790"/>
                    </a:cubicBezTo>
                    <a:lnTo>
                      <a:pt x="0" y="53429"/>
                    </a:lnTo>
                    <a:cubicBezTo>
                      <a:pt x="0" y="39259"/>
                      <a:pt x="5629" y="25669"/>
                      <a:pt x="15649" y="15649"/>
                    </a:cubicBezTo>
                    <a:cubicBezTo>
                      <a:pt x="25669" y="5629"/>
                      <a:pt x="39259" y="0"/>
                      <a:pt x="534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6;p15">
                <a:extLst>
                  <a:ext uri="{FF2B5EF4-FFF2-40B4-BE49-F238E27FC236}">
                    <a16:creationId xmlns:a16="http://schemas.microsoft.com/office/drawing/2014/main" id="{843E6896-77D0-40AE-BD2C-6BDCB59C36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0142" cy="2818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150;p15">
              <a:extLst>
                <a:ext uri="{FF2B5EF4-FFF2-40B4-BE49-F238E27FC236}">
                  <a16:creationId xmlns:a16="http://schemas.microsoft.com/office/drawing/2014/main" id="{5AE4ECD7-BFDD-484C-B181-33BFFA21BB8E}"/>
                </a:ext>
              </a:extLst>
            </p:cNvPr>
            <p:cNvSpPr txBox="1"/>
            <p:nvPr/>
          </p:nvSpPr>
          <p:spPr>
            <a:xfrm>
              <a:off x="1701974" y="1072352"/>
              <a:ext cx="15557326" cy="2086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Dataset and Preprocessing</a:t>
              </a:r>
              <a:endParaRPr sz="1200" dirty="0"/>
            </a:p>
          </p:txBody>
        </p:sp>
        <p:sp>
          <p:nvSpPr>
            <p:cNvPr id="22" name="Google Shape;153;p15">
              <a:extLst>
                <a:ext uri="{FF2B5EF4-FFF2-40B4-BE49-F238E27FC236}">
                  <a16:creationId xmlns:a16="http://schemas.microsoft.com/office/drawing/2014/main" id="{D1089058-BC24-4E71-80CE-3A078507AEC5}"/>
                </a:ext>
              </a:extLst>
            </p:cNvPr>
            <p:cNvSpPr txBox="1"/>
            <p:nvPr/>
          </p:nvSpPr>
          <p:spPr>
            <a:xfrm>
              <a:off x="3166576" y="3842330"/>
              <a:ext cx="10521621" cy="548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The dataset consists of labeled images categorized for training.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Images are preprocessed using: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Resizing to standard dimensions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Data Augmentation to improve generalization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Normalization for better model performance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The dataset is split into training and validation sets for evaluation..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pic>
          <p:nvPicPr>
            <p:cNvPr id="23" name="Google Shape;155;p15">
              <a:extLst>
                <a:ext uri="{FF2B5EF4-FFF2-40B4-BE49-F238E27FC236}">
                  <a16:creationId xmlns:a16="http://schemas.microsoft.com/office/drawing/2014/main" id="{8A272721-A0DF-4DB4-81D2-1669E965F7C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86146" y="3970330"/>
              <a:ext cx="790850" cy="862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33333">
              <a:srgbClr val="737373">
                <a:alpha val="50980"/>
              </a:srgbClr>
            </a:gs>
            <a:gs pos="66667">
              <a:srgbClr val="737373">
                <a:alpha val="60784"/>
              </a:srgbClr>
            </a:gs>
            <a:gs pos="100000">
              <a:srgbClr val="000000">
                <a:alpha val="78431"/>
              </a:srgbClr>
            </a:gs>
          </a:gsLst>
          <a:lin ang="27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2FE969-5DE8-4EAC-8BAE-91ABA906032E}"/>
              </a:ext>
            </a:extLst>
          </p:cNvPr>
          <p:cNvGrpSpPr/>
          <p:nvPr/>
        </p:nvGrpSpPr>
        <p:grpSpPr>
          <a:xfrm>
            <a:off x="1701974" y="1072352"/>
            <a:ext cx="15557326" cy="8251479"/>
            <a:chOff x="1701974" y="1072352"/>
            <a:chExt cx="15557326" cy="8251479"/>
          </a:xfrm>
        </p:grpSpPr>
        <p:grpSp>
          <p:nvGrpSpPr>
            <p:cNvPr id="144" name="Google Shape;144;p15"/>
            <p:cNvGrpSpPr/>
            <p:nvPr/>
          </p:nvGrpSpPr>
          <p:grpSpPr>
            <a:xfrm>
              <a:off x="1701974" y="3629025"/>
              <a:ext cx="1159216" cy="1360523"/>
              <a:chOff x="0" y="-47625"/>
              <a:chExt cx="240142" cy="281844"/>
            </a:xfrm>
          </p:grpSpPr>
          <p:sp>
            <p:nvSpPr>
              <p:cNvPr id="145" name="Google Shape;145;p15"/>
              <p:cNvSpPr/>
              <p:nvPr/>
            </p:nvSpPr>
            <p:spPr>
              <a:xfrm>
                <a:off x="0" y="0"/>
                <a:ext cx="240142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240142" h="234219" extrusionOk="0">
                    <a:moveTo>
                      <a:pt x="53429" y="0"/>
                    </a:moveTo>
                    <a:lnTo>
                      <a:pt x="186713" y="0"/>
                    </a:lnTo>
                    <a:cubicBezTo>
                      <a:pt x="200883" y="0"/>
                      <a:pt x="214473" y="5629"/>
                      <a:pt x="224493" y="15649"/>
                    </a:cubicBezTo>
                    <a:cubicBezTo>
                      <a:pt x="234512" y="25669"/>
                      <a:pt x="240142" y="39259"/>
                      <a:pt x="240142" y="53429"/>
                    </a:cubicBezTo>
                    <a:lnTo>
                      <a:pt x="240142" y="180790"/>
                    </a:lnTo>
                    <a:cubicBezTo>
                      <a:pt x="240142" y="194961"/>
                      <a:pt x="234512" y="208550"/>
                      <a:pt x="224493" y="218570"/>
                    </a:cubicBezTo>
                    <a:cubicBezTo>
                      <a:pt x="214473" y="228590"/>
                      <a:pt x="200883" y="234219"/>
                      <a:pt x="186713" y="234219"/>
                    </a:cubicBezTo>
                    <a:lnTo>
                      <a:pt x="53429" y="234219"/>
                    </a:lnTo>
                    <a:cubicBezTo>
                      <a:pt x="39259" y="234219"/>
                      <a:pt x="25669" y="228590"/>
                      <a:pt x="15649" y="218570"/>
                    </a:cubicBezTo>
                    <a:cubicBezTo>
                      <a:pt x="5629" y="208550"/>
                      <a:pt x="0" y="194961"/>
                      <a:pt x="0" y="180790"/>
                    </a:cubicBezTo>
                    <a:lnTo>
                      <a:pt x="0" y="53429"/>
                    </a:lnTo>
                    <a:cubicBezTo>
                      <a:pt x="0" y="39259"/>
                      <a:pt x="5629" y="25669"/>
                      <a:pt x="15649" y="15649"/>
                    </a:cubicBezTo>
                    <a:cubicBezTo>
                      <a:pt x="25669" y="5629"/>
                      <a:pt x="39259" y="0"/>
                      <a:pt x="534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 txBox="1"/>
              <p:nvPr/>
            </p:nvSpPr>
            <p:spPr>
              <a:xfrm>
                <a:off x="0" y="-47625"/>
                <a:ext cx="240142" cy="2818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p15"/>
            <p:cNvSpPr txBox="1"/>
            <p:nvPr/>
          </p:nvSpPr>
          <p:spPr>
            <a:xfrm>
              <a:off x="1701974" y="1072352"/>
              <a:ext cx="15557326" cy="2086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Dataset and Preprocessing</a:t>
              </a:r>
              <a:endParaRPr sz="1200" dirty="0"/>
            </a:p>
          </p:txBody>
        </p:sp>
        <p:sp>
          <p:nvSpPr>
            <p:cNvPr id="153" name="Google Shape;153;p15"/>
            <p:cNvSpPr txBox="1"/>
            <p:nvPr/>
          </p:nvSpPr>
          <p:spPr>
            <a:xfrm>
              <a:off x="3166576" y="3842330"/>
              <a:ext cx="10521621" cy="548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The dataset consists of labeled images categorized for training.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Images are preprocessed using: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Resizing to standard dimensions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Data Augmentation to improve generalization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Normalization for better model performance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The dataset is split into training and validation sets for evaluation..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pic>
          <p:nvPicPr>
            <p:cNvPr id="155" name="Google Shape;15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6146" y="3970330"/>
              <a:ext cx="790850" cy="862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088AAA-9789-4442-BFC3-D241F07B94BF}"/>
              </a:ext>
            </a:extLst>
          </p:cNvPr>
          <p:cNvGrpSpPr/>
          <p:nvPr/>
        </p:nvGrpSpPr>
        <p:grpSpPr>
          <a:xfrm>
            <a:off x="1701974" y="-8226857"/>
            <a:ext cx="14385752" cy="8020049"/>
            <a:chOff x="1701973" y="923925"/>
            <a:chExt cx="14385752" cy="8020049"/>
          </a:xfrm>
        </p:grpSpPr>
        <p:sp>
          <p:nvSpPr>
            <p:cNvPr id="9" name="Google Shape;161;p16">
              <a:extLst>
                <a:ext uri="{FF2B5EF4-FFF2-40B4-BE49-F238E27FC236}">
                  <a16:creationId xmlns:a16="http://schemas.microsoft.com/office/drawing/2014/main" id="{F99036C4-8D52-4116-B873-E8FFE837CEA9}"/>
                </a:ext>
              </a:extLst>
            </p:cNvPr>
            <p:cNvSpPr txBox="1"/>
            <p:nvPr/>
          </p:nvSpPr>
          <p:spPr>
            <a:xfrm>
              <a:off x="1701974" y="923925"/>
              <a:ext cx="13203000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Overview of Models Used</a:t>
              </a:r>
              <a:endParaRPr sz="1200" dirty="0"/>
            </a:p>
          </p:txBody>
        </p:sp>
        <p:sp>
          <p:nvSpPr>
            <p:cNvPr id="10" name="Google Shape;162;p16">
              <a:extLst>
                <a:ext uri="{FF2B5EF4-FFF2-40B4-BE49-F238E27FC236}">
                  <a16:creationId xmlns:a16="http://schemas.microsoft.com/office/drawing/2014/main" id="{63002648-8B3D-4E3E-82C1-4C5F24C3B847}"/>
                </a:ext>
              </a:extLst>
            </p:cNvPr>
            <p:cNvSpPr txBox="1"/>
            <p:nvPr/>
          </p:nvSpPr>
          <p:spPr>
            <a:xfrm>
              <a:off x="1701973" y="2824669"/>
              <a:ext cx="6261089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Convolutional Neural Network (CNN):</a:t>
              </a:r>
              <a:endParaRPr dirty="0"/>
            </a:p>
          </p:txBody>
        </p:sp>
        <p:sp>
          <p:nvSpPr>
            <p:cNvPr id="11" name="Google Shape;163;p16">
              <a:extLst>
                <a:ext uri="{FF2B5EF4-FFF2-40B4-BE49-F238E27FC236}">
                  <a16:creationId xmlns:a16="http://schemas.microsoft.com/office/drawing/2014/main" id="{99BF52A2-EEDD-4B6B-A78A-C09797354339}"/>
                </a:ext>
              </a:extLst>
            </p:cNvPr>
            <p:cNvSpPr txBox="1"/>
            <p:nvPr/>
          </p:nvSpPr>
          <p:spPr>
            <a:xfrm>
              <a:off x="8625736" y="2824669"/>
              <a:ext cx="5137850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 err="1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EfficientNet</a:t>
              </a: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:</a:t>
              </a:r>
              <a:endParaRPr dirty="0"/>
            </a:p>
          </p:txBody>
        </p:sp>
        <p:sp>
          <p:nvSpPr>
            <p:cNvPr id="12" name="Google Shape;164;p16">
              <a:extLst>
                <a:ext uri="{FF2B5EF4-FFF2-40B4-BE49-F238E27FC236}">
                  <a16:creationId xmlns:a16="http://schemas.microsoft.com/office/drawing/2014/main" id="{85DFE6FD-F0E2-460F-93E8-90CA6712252B}"/>
                </a:ext>
              </a:extLst>
            </p:cNvPr>
            <p:cNvSpPr txBox="1"/>
            <p:nvPr/>
          </p:nvSpPr>
          <p:spPr>
            <a:xfrm>
              <a:off x="1701974" y="5948658"/>
              <a:ext cx="4663579" cy="120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VGG:</a:t>
              </a:r>
              <a:endParaRPr dirty="0"/>
            </a:p>
          </p:txBody>
        </p:sp>
        <p:sp>
          <p:nvSpPr>
            <p:cNvPr id="13" name="Google Shape;165;p16">
              <a:extLst>
                <a:ext uri="{FF2B5EF4-FFF2-40B4-BE49-F238E27FC236}">
                  <a16:creationId xmlns:a16="http://schemas.microsoft.com/office/drawing/2014/main" id="{E2AD401E-FBD4-42F4-96FA-DA009B6D0E9E}"/>
                </a:ext>
              </a:extLst>
            </p:cNvPr>
            <p:cNvSpPr txBox="1"/>
            <p:nvPr/>
          </p:nvSpPr>
          <p:spPr>
            <a:xfrm>
              <a:off x="1701974" y="4521655"/>
              <a:ext cx="5938901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traditional deep learning model that extracts image features using convolutional layers.</a:t>
              </a:r>
              <a:endParaRPr sz="1600" dirty="0"/>
            </a:p>
          </p:txBody>
        </p:sp>
        <p:sp>
          <p:nvSpPr>
            <p:cNvPr id="14" name="Google Shape;166;p16">
              <a:extLst>
                <a:ext uri="{FF2B5EF4-FFF2-40B4-BE49-F238E27FC236}">
                  <a16:creationId xmlns:a16="http://schemas.microsoft.com/office/drawing/2014/main" id="{66145354-7329-4FA0-9603-B0DE90C1FC53}"/>
                </a:ext>
              </a:extLst>
            </p:cNvPr>
            <p:cNvSpPr txBox="1"/>
            <p:nvPr/>
          </p:nvSpPr>
          <p:spPr>
            <a:xfrm>
              <a:off x="1701974" y="7055129"/>
              <a:ext cx="6261089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deeper network with multiple convolutional layers, improving feature extraction but requiring more computational power.</a:t>
              </a:r>
              <a:endParaRPr sz="1600" dirty="0"/>
            </a:p>
          </p:txBody>
        </p:sp>
        <p:sp>
          <p:nvSpPr>
            <p:cNvPr id="15" name="Google Shape;167;p16">
              <a:extLst>
                <a:ext uri="{FF2B5EF4-FFF2-40B4-BE49-F238E27FC236}">
                  <a16:creationId xmlns:a16="http://schemas.microsoft.com/office/drawing/2014/main" id="{5497AE50-8ABB-4608-863B-0E3F9CA88EE0}"/>
                </a:ext>
              </a:extLst>
            </p:cNvPr>
            <p:cNvSpPr txBox="1"/>
            <p:nvPr/>
          </p:nvSpPr>
          <p:spPr>
            <a:xfrm>
              <a:off x="8625736" y="4031153"/>
              <a:ext cx="6901110" cy="144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 modern, optimized model designed to balance accuracy and efficiency, using an advanced scaling strategy.</a:t>
              </a:r>
              <a:endParaRPr sz="2400" b="0" i="0" u="none" strike="noStrike" cap="none" dirty="0">
                <a:solidFill>
                  <a:srgbClr val="464646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pic>
          <p:nvPicPr>
            <p:cNvPr id="16" name="Google Shape;168;p16">
              <a:extLst>
                <a:ext uri="{FF2B5EF4-FFF2-40B4-BE49-F238E27FC236}">
                  <a16:creationId xmlns:a16="http://schemas.microsoft.com/office/drawing/2014/main" id="{4097F33A-6DF2-47EE-88CD-060CB83E8F7B}"/>
                </a:ext>
              </a:extLst>
            </p:cNvPr>
            <p:cNvPicPr preferRelativeResize="0"/>
            <p:nvPr/>
          </p:nvPicPr>
          <p:blipFill>
            <a:blip r:embed="rId4"/>
            <a:srcRect/>
            <a:stretch/>
          </p:blipFill>
          <p:spPr>
            <a:xfrm>
              <a:off x="8625737" y="6183349"/>
              <a:ext cx="7461988" cy="2760625"/>
            </a:xfrm>
            <a:prstGeom prst="roundRect">
              <a:avLst>
                <a:gd name="adj" fmla="val 15114"/>
              </a:avLst>
            </a:prstGeom>
            <a:noFill/>
            <a:ln>
              <a:solidFill>
                <a:schemeClr val="tx2"/>
              </a:solidFill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310575-5978-4B25-BEFA-685F007159EB}"/>
              </a:ext>
            </a:extLst>
          </p:cNvPr>
          <p:cNvGrpSpPr/>
          <p:nvPr/>
        </p:nvGrpSpPr>
        <p:grpSpPr>
          <a:xfrm>
            <a:off x="1701974" y="10453840"/>
            <a:ext cx="14181882" cy="9217224"/>
            <a:chOff x="1786604" y="762000"/>
            <a:chExt cx="14181882" cy="92172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6A98E7-52F8-40FF-BAF2-F6BB7B5CEF1D}"/>
                </a:ext>
              </a:extLst>
            </p:cNvPr>
            <p:cNvGrpSpPr/>
            <p:nvPr/>
          </p:nvGrpSpPr>
          <p:grpSpPr>
            <a:xfrm>
              <a:off x="1786604" y="762000"/>
              <a:ext cx="14181882" cy="8877478"/>
              <a:chOff x="1786604" y="762000"/>
              <a:chExt cx="14181882" cy="8877478"/>
            </a:xfrm>
          </p:grpSpPr>
          <p:sp>
            <p:nvSpPr>
              <p:cNvPr id="29" name="Google Shape;114;p12">
                <a:extLst>
                  <a:ext uri="{FF2B5EF4-FFF2-40B4-BE49-F238E27FC236}">
                    <a16:creationId xmlns:a16="http://schemas.microsoft.com/office/drawing/2014/main" id="{D04A133B-3F9D-43C9-B60B-E050A91B262B}"/>
                  </a:ext>
                </a:extLst>
              </p:cNvPr>
              <p:cNvSpPr txBox="1"/>
              <p:nvPr/>
            </p:nvSpPr>
            <p:spPr>
              <a:xfrm>
                <a:off x="2047033" y="762000"/>
                <a:ext cx="11582849" cy="2434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3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Model Architectures</a:t>
                </a:r>
                <a:endParaRPr sz="1200" dirty="0"/>
              </a:p>
            </p:txBody>
          </p:sp>
          <p:sp>
            <p:nvSpPr>
              <p:cNvPr id="30" name="Google Shape;115;p12">
                <a:extLst>
                  <a:ext uri="{FF2B5EF4-FFF2-40B4-BE49-F238E27FC236}">
                    <a16:creationId xmlns:a16="http://schemas.microsoft.com/office/drawing/2014/main" id="{C19955D9-CAD1-4B3B-8087-9FBFDF4E6F52}"/>
                  </a:ext>
                </a:extLst>
              </p:cNvPr>
              <p:cNvSpPr txBox="1"/>
              <p:nvPr/>
            </p:nvSpPr>
            <p:spPr>
              <a:xfrm>
                <a:off x="2047033" y="3559800"/>
                <a:ext cx="6306678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CNN Model:</a:t>
                </a:r>
                <a:endParaRPr dirty="0"/>
              </a:p>
            </p:txBody>
          </p:sp>
          <p:sp>
            <p:nvSpPr>
              <p:cNvPr id="31" name="Google Shape;116;p12">
                <a:extLst>
                  <a:ext uri="{FF2B5EF4-FFF2-40B4-BE49-F238E27FC236}">
                    <a16:creationId xmlns:a16="http://schemas.microsoft.com/office/drawing/2014/main" id="{DA110B38-609F-4AC9-9778-2E299FBD52EC}"/>
                  </a:ext>
                </a:extLst>
              </p:cNvPr>
              <p:cNvSpPr txBox="1"/>
              <p:nvPr/>
            </p:nvSpPr>
            <p:spPr>
              <a:xfrm>
                <a:off x="2114442" y="6623268"/>
                <a:ext cx="6306678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VGG Model:</a:t>
                </a:r>
                <a:endParaRPr dirty="0"/>
              </a:p>
            </p:txBody>
          </p:sp>
          <p:sp>
            <p:nvSpPr>
              <p:cNvPr id="32" name="Google Shape;118;p12">
                <a:extLst>
                  <a:ext uri="{FF2B5EF4-FFF2-40B4-BE49-F238E27FC236}">
                    <a16:creationId xmlns:a16="http://schemas.microsoft.com/office/drawing/2014/main" id="{37F2D752-0660-4787-B5A8-9CD10E302463}"/>
                  </a:ext>
                </a:extLst>
              </p:cNvPr>
              <p:cNvSpPr txBox="1"/>
              <p:nvPr/>
            </p:nvSpPr>
            <p:spPr>
              <a:xfrm>
                <a:off x="8421120" y="3436150"/>
                <a:ext cx="5975592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Efficient-Net Model:</a:t>
                </a:r>
                <a:endParaRPr dirty="0"/>
              </a:p>
            </p:txBody>
          </p:sp>
          <p:sp>
            <p:nvSpPr>
              <p:cNvPr id="33" name="Google Shape;119;p12">
                <a:extLst>
                  <a:ext uri="{FF2B5EF4-FFF2-40B4-BE49-F238E27FC236}">
                    <a16:creationId xmlns:a16="http://schemas.microsoft.com/office/drawing/2014/main" id="{AA323FDA-9AC5-4787-AB07-B7AAF7E8A70A}"/>
                  </a:ext>
                </a:extLst>
              </p:cNvPr>
              <p:cNvSpPr txBox="1"/>
              <p:nvPr/>
            </p:nvSpPr>
            <p:spPr>
              <a:xfrm>
                <a:off x="1786604" y="4548426"/>
                <a:ext cx="5975592" cy="1809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Uses multiple convolutional layers for feature extraction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Includes </a:t>
                </a:r>
                <a:r>
                  <a:rPr lang="en-US" sz="2100" b="0" i="0" u="none" strike="noStrike" cap="none" dirty="0" err="1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MaxPooling</a:t>
                </a: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 to reduce dimensionality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Ends with Dense layers for classification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4" name="Google Shape;120;p12">
                <a:extLst>
                  <a:ext uri="{FF2B5EF4-FFF2-40B4-BE49-F238E27FC236}">
                    <a16:creationId xmlns:a16="http://schemas.microsoft.com/office/drawing/2014/main" id="{A73474A9-03AA-4964-B291-D122BDCFCA8B}"/>
                  </a:ext>
                </a:extLst>
              </p:cNvPr>
              <p:cNvSpPr txBox="1"/>
              <p:nvPr/>
            </p:nvSpPr>
            <p:spPr>
              <a:xfrm>
                <a:off x="1786604" y="7829752"/>
                <a:ext cx="5652965" cy="1809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Deeper architecture with more convolutional layers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Achieves higher accuracy but requires more computation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5" name="Google Shape;121;p12">
                <a:extLst>
                  <a:ext uri="{FF2B5EF4-FFF2-40B4-BE49-F238E27FC236}">
                    <a16:creationId xmlns:a16="http://schemas.microsoft.com/office/drawing/2014/main" id="{D06EB5BF-C34D-49B5-AB66-5B9BAB05AA54}"/>
                  </a:ext>
                </a:extLst>
              </p:cNvPr>
              <p:cNvSpPr txBox="1"/>
              <p:nvPr/>
            </p:nvSpPr>
            <p:spPr>
              <a:xfrm>
                <a:off x="8090034" y="4475197"/>
                <a:ext cx="7878452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Uses optimized scaling for better accuracy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More efficient and computationally lightweight compared to VGG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sp>
          <p:nvSpPr>
            <p:cNvPr id="28" name="Google Shape;177;p17">
              <a:extLst>
                <a:ext uri="{FF2B5EF4-FFF2-40B4-BE49-F238E27FC236}">
                  <a16:creationId xmlns:a16="http://schemas.microsoft.com/office/drawing/2014/main" id="{29BFD397-E03A-4AAE-9DEC-510242910D7B}"/>
                </a:ext>
              </a:extLst>
            </p:cNvPr>
            <p:cNvSpPr txBox="1"/>
            <p:nvPr/>
          </p:nvSpPr>
          <p:spPr>
            <a:xfrm>
              <a:off x="8243889" y="6119706"/>
              <a:ext cx="7523906" cy="385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All models are trained over multiple epochs to optimize their accuracy.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Performance is evaluated using: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Accuracy: Measures correct predictions</a:t>
              </a: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Precision and Recall: Evaluate classification quality</a:t>
              </a: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Confusion Matrix: Visualizes true and false predictions</a:t>
              </a:r>
              <a:endParaRPr sz="4200" b="0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737373">
                <a:alpha val="69803"/>
              </a:srgbClr>
            </a:gs>
            <a:gs pos="100000">
              <a:srgbClr val="494848">
                <a:alpha val="78431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CDA16E-AEAA-480D-8DB3-1E700A5FE982}"/>
              </a:ext>
            </a:extLst>
          </p:cNvPr>
          <p:cNvGrpSpPr/>
          <p:nvPr/>
        </p:nvGrpSpPr>
        <p:grpSpPr>
          <a:xfrm>
            <a:off x="1786604" y="-8396948"/>
            <a:ext cx="15557326" cy="8251479"/>
            <a:chOff x="1701974" y="1072352"/>
            <a:chExt cx="15557326" cy="8251479"/>
          </a:xfrm>
        </p:grpSpPr>
        <p:grpSp>
          <p:nvGrpSpPr>
            <p:cNvPr id="10" name="Google Shape;144;p15">
              <a:extLst>
                <a:ext uri="{FF2B5EF4-FFF2-40B4-BE49-F238E27FC236}">
                  <a16:creationId xmlns:a16="http://schemas.microsoft.com/office/drawing/2014/main" id="{C7822E06-D4A9-45D6-BA88-DDDCD77B199A}"/>
                </a:ext>
              </a:extLst>
            </p:cNvPr>
            <p:cNvGrpSpPr/>
            <p:nvPr/>
          </p:nvGrpSpPr>
          <p:grpSpPr>
            <a:xfrm>
              <a:off x="1701974" y="3629025"/>
              <a:ext cx="1159216" cy="1360523"/>
              <a:chOff x="0" y="-47625"/>
              <a:chExt cx="240142" cy="281844"/>
            </a:xfrm>
          </p:grpSpPr>
          <p:sp>
            <p:nvSpPr>
              <p:cNvPr id="14" name="Google Shape;145;p15">
                <a:extLst>
                  <a:ext uri="{FF2B5EF4-FFF2-40B4-BE49-F238E27FC236}">
                    <a16:creationId xmlns:a16="http://schemas.microsoft.com/office/drawing/2014/main" id="{A1E27088-14F9-4C06-A1D6-2A33FB94526F}"/>
                  </a:ext>
                </a:extLst>
              </p:cNvPr>
              <p:cNvSpPr/>
              <p:nvPr/>
            </p:nvSpPr>
            <p:spPr>
              <a:xfrm>
                <a:off x="0" y="0"/>
                <a:ext cx="240142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240142" h="234219" extrusionOk="0">
                    <a:moveTo>
                      <a:pt x="53429" y="0"/>
                    </a:moveTo>
                    <a:lnTo>
                      <a:pt x="186713" y="0"/>
                    </a:lnTo>
                    <a:cubicBezTo>
                      <a:pt x="200883" y="0"/>
                      <a:pt x="214473" y="5629"/>
                      <a:pt x="224493" y="15649"/>
                    </a:cubicBezTo>
                    <a:cubicBezTo>
                      <a:pt x="234512" y="25669"/>
                      <a:pt x="240142" y="39259"/>
                      <a:pt x="240142" y="53429"/>
                    </a:cubicBezTo>
                    <a:lnTo>
                      <a:pt x="240142" y="180790"/>
                    </a:lnTo>
                    <a:cubicBezTo>
                      <a:pt x="240142" y="194961"/>
                      <a:pt x="234512" y="208550"/>
                      <a:pt x="224493" y="218570"/>
                    </a:cubicBezTo>
                    <a:cubicBezTo>
                      <a:pt x="214473" y="228590"/>
                      <a:pt x="200883" y="234219"/>
                      <a:pt x="186713" y="234219"/>
                    </a:cubicBezTo>
                    <a:lnTo>
                      <a:pt x="53429" y="234219"/>
                    </a:lnTo>
                    <a:cubicBezTo>
                      <a:pt x="39259" y="234219"/>
                      <a:pt x="25669" y="228590"/>
                      <a:pt x="15649" y="218570"/>
                    </a:cubicBezTo>
                    <a:cubicBezTo>
                      <a:pt x="5629" y="208550"/>
                      <a:pt x="0" y="194961"/>
                      <a:pt x="0" y="180790"/>
                    </a:cubicBezTo>
                    <a:lnTo>
                      <a:pt x="0" y="53429"/>
                    </a:lnTo>
                    <a:cubicBezTo>
                      <a:pt x="0" y="39259"/>
                      <a:pt x="5629" y="25669"/>
                      <a:pt x="15649" y="15649"/>
                    </a:cubicBezTo>
                    <a:cubicBezTo>
                      <a:pt x="25669" y="5629"/>
                      <a:pt x="39259" y="0"/>
                      <a:pt x="534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6;p15">
                <a:extLst>
                  <a:ext uri="{FF2B5EF4-FFF2-40B4-BE49-F238E27FC236}">
                    <a16:creationId xmlns:a16="http://schemas.microsoft.com/office/drawing/2014/main" id="{54B8F986-41DE-4415-8ED8-BD3788BB5D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0142" cy="2818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150;p15">
              <a:extLst>
                <a:ext uri="{FF2B5EF4-FFF2-40B4-BE49-F238E27FC236}">
                  <a16:creationId xmlns:a16="http://schemas.microsoft.com/office/drawing/2014/main" id="{DE8971E1-E263-47C0-95B7-87D86D198D1F}"/>
                </a:ext>
              </a:extLst>
            </p:cNvPr>
            <p:cNvSpPr txBox="1"/>
            <p:nvPr/>
          </p:nvSpPr>
          <p:spPr>
            <a:xfrm>
              <a:off x="1701974" y="1072352"/>
              <a:ext cx="15557326" cy="2086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Dataset and Preprocessing</a:t>
              </a:r>
              <a:endParaRPr sz="1200" dirty="0"/>
            </a:p>
          </p:txBody>
        </p:sp>
        <p:sp>
          <p:nvSpPr>
            <p:cNvPr id="12" name="Google Shape;153;p15">
              <a:extLst>
                <a:ext uri="{FF2B5EF4-FFF2-40B4-BE49-F238E27FC236}">
                  <a16:creationId xmlns:a16="http://schemas.microsoft.com/office/drawing/2014/main" id="{C321253E-8BE9-482F-BB45-62AD8D06116C}"/>
                </a:ext>
              </a:extLst>
            </p:cNvPr>
            <p:cNvSpPr txBox="1"/>
            <p:nvPr/>
          </p:nvSpPr>
          <p:spPr>
            <a:xfrm>
              <a:off x="3166576" y="3842330"/>
              <a:ext cx="10521621" cy="548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The dataset consists of labeled images categorized for training.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Images are preprocessed using: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Resizing to standard dimensions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Data Augmentation to improve generalization</a:t>
              </a:r>
            </a:p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Normalization for better model performance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The dataset is split into training and validation sets for evaluation..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pic>
          <p:nvPicPr>
            <p:cNvPr id="13" name="Google Shape;155;p15">
              <a:extLst>
                <a:ext uri="{FF2B5EF4-FFF2-40B4-BE49-F238E27FC236}">
                  <a16:creationId xmlns:a16="http://schemas.microsoft.com/office/drawing/2014/main" id="{52408C19-EBE0-4CC0-9614-AD60F7C4C1F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6146" y="3970330"/>
              <a:ext cx="790850" cy="862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83F825-EB1B-45F7-9984-C983547807CB}"/>
              </a:ext>
            </a:extLst>
          </p:cNvPr>
          <p:cNvGrpSpPr/>
          <p:nvPr/>
        </p:nvGrpSpPr>
        <p:grpSpPr>
          <a:xfrm>
            <a:off x="1786604" y="477969"/>
            <a:ext cx="14181882" cy="9217224"/>
            <a:chOff x="1786604" y="762000"/>
            <a:chExt cx="14181882" cy="92172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87FF92-A64F-4FC8-91AA-B15EAAF8CCD4}"/>
                </a:ext>
              </a:extLst>
            </p:cNvPr>
            <p:cNvGrpSpPr/>
            <p:nvPr/>
          </p:nvGrpSpPr>
          <p:grpSpPr>
            <a:xfrm>
              <a:off x="1786604" y="762000"/>
              <a:ext cx="14181882" cy="8877478"/>
              <a:chOff x="1786604" y="762000"/>
              <a:chExt cx="14181882" cy="8877478"/>
            </a:xfrm>
          </p:grpSpPr>
          <p:sp>
            <p:nvSpPr>
              <p:cNvPr id="114" name="Google Shape;114;p12"/>
              <p:cNvSpPr txBox="1"/>
              <p:nvPr/>
            </p:nvSpPr>
            <p:spPr>
              <a:xfrm>
                <a:off x="2047033" y="762000"/>
                <a:ext cx="11582849" cy="2434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3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Model Architectures</a:t>
                </a:r>
                <a:endParaRPr sz="1200" dirty="0"/>
              </a:p>
            </p:txBody>
          </p:sp>
          <p:sp>
            <p:nvSpPr>
              <p:cNvPr id="115" name="Google Shape;115;p12"/>
              <p:cNvSpPr txBox="1"/>
              <p:nvPr/>
            </p:nvSpPr>
            <p:spPr>
              <a:xfrm>
                <a:off x="2047033" y="3559800"/>
                <a:ext cx="6306678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CNN Model:</a:t>
                </a:r>
                <a:endParaRPr dirty="0"/>
              </a:p>
            </p:txBody>
          </p:sp>
          <p:sp>
            <p:nvSpPr>
              <p:cNvPr id="116" name="Google Shape;116;p12"/>
              <p:cNvSpPr txBox="1"/>
              <p:nvPr/>
            </p:nvSpPr>
            <p:spPr>
              <a:xfrm>
                <a:off x="2114442" y="6623268"/>
                <a:ext cx="6306678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VGG Model:</a:t>
                </a:r>
                <a:endParaRPr dirty="0"/>
              </a:p>
            </p:txBody>
          </p:sp>
          <p:sp>
            <p:nvSpPr>
              <p:cNvPr id="118" name="Google Shape;118;p12"/>
              <p:cNvSpPr txBox="1"/>
              <p:nvPr/>
            </p:nvSpPr>
            <p:spPr>
              <a:xfrm>
                <a:off x="8421120" y="3436150"/>
                <a:ext cx="5975592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Efficient-Net Model:</a:t>
                </a:r>
                <a:endParaRPr dirty="0"/>
              </a:p>
            </p:txBody>
          </p:sp>
          <p:sp>
            <p:nvSpPr>
              <p:cNvPr id="119" name="Google Shape;119;p12"/>
              <p:cNvSpPr txBox="1"/>
              <p:nvPr/>
            </p:nvSpPr>
            <p:spPr>
              <a:xfrm>
                <a:off x="1786604" y="4548426"/>
                <a:ext cx="5975592" cy="1809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Uses multiple convolutional layers for feature extraction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Includes </a:t>
                </a:r>
                <a:r>
                  <a:rPr lang="en-US" sz="2100" b="0" i="0" u="none" strike="noStrike" cap="none" dirty="0" err="1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MaxPooling</a:t>
                </a: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 to reduce dimensionality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Ends with Dense layers for classification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20" name="Google Shape;120;p12"/>
              <p:cNvSpPr txBox="1"/>
              <p:nvPr/>
            </p:nvSpPr>
            <p:spPr>
              <a:xfrm>
                <a:off x="1786604" y="7829752"/>
                <a:ext cx="5652965" cy="1809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Deeper architecture with more convolutional layers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Achieves higher accuracy but requires more computation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21" name="Google Shape;121;p12"/>
              <p:cNvSpPr txBox="1"/>
              <p:nvPr/>
            </p:nvSpPr>
            <p:spPr>
              <a:xfrm>
                <a:off x="8090034" y="4475197"/>
                <a:ext cx="7878452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Uses optimized scaling for better accuracy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More efficient and computationally lightweight compared to VGG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sp>
          <p:nvSpPr>
            <p:cNvPr id="22" name="Google Shape;177;p17">
              <a:extLst>
                <a:ext uri="{FF2B5EF4-FFF2-40B4-BE49-F238E27FC236}">
                  <a16:creationId xmlns:a16="http://schemas.microsoft.com/office/drawing/2014/main" id="{024559F8-2B5D-4F14-8302-DA75F1B2F954}"/>
                </a:ext>
              </a:extLst>
            </p:cNvPr>
            <p:cNvSpPr txBox="1"/>
            <p:nvPr/>
          </p:nvSpPr>
          <p:spPr>
            <a:xfrm>
              <a:off x="8243889" y="6119706"/>
              <a:ext cx="7523906" cy="385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All models are trained over multiple epochs to optimize their accuracy.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Performance is evaluated using: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Accuracy: Measures correct predictions</a:t>
              </a: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Precision and Recall: Evaluate classification quality</a:t>
              </a: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Confusion Matrix: Visualizes true and false predictions</a:t>
              </a:r>
              <a:endParaRPr sz="4200" b="0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2677A0-84C6-4299-9800-32ACD8F78B31}"/>
              </a:ext>
            </a:extLst>
          </p:cNvPr>
          <p:cNvGrpSpPr/>
          <p:nvPr/>
        </p:nvGrpSpPr>
        <p:grpSpPr>
          <a:xfrm>
            <a:off x="1786604" y="10827047"/>
            <a:ext cx="14954700" cy="8143768"/>
            <a:chOff x="1666677" y="988556"/>
            <a:chExt cx="14954700" cy="8143768"/>
          </a:xfrm>
        </p:grpSpPr>
        <p:sp>
          <p:nvSpPr>
            <p:cNvPr id="25" name="Google Shape;222;p21">
              <a:extLst>
                <a:ext uri="{FF2B5EF4-FFF2-40B4-BE49-F238E27FC236}">
                  <a16:creationId xmlns:a16="http://schemas.microsoft.com/office/drawing/2014/main" id="{F02744C5-3B81-4C10-85E7-6D6B1A7DC5FE}"/>
                </a:ext>
              </a:extLst>
            </p:cNvPr>
            <p:cNvSpPr txBox="1"/>
            <p:nvPr/>
          </p:nvSpPr>
          <p:spPr>
            <a:xfrm>
              <a:off x="1666677" y="988556"/>
              <a:ext cx="14954700" cy="34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Prediction Accuracy and Capabilities</a:t>
              </a:r>
              <a:endParaRPr sz="1200" dirty="0"/>
            </a:p>
          </p:txBody>
        </p:sp>
        <p:sp>
          <p:nvSpPr>
            <p:cNvPr id="26" name="Google Shape;223;p21">
              <a:extLst>
                <a:ext uri="{FF2B5EF4-FFF2-40B4-BE49-F238E27FC236}">
                  <a16:creationId xmlns:a16="http://schemas.microsoft.com/office/drawing/2014/main" id="{E6726606-5FF4-4307-999F-F82CD32F742F}"/>
                </a:ext>
              </a:extLst>
            </p:cNvPr>
            <p:cNvSpPr txBox="1"/>
            <p:nvPr/>
          </p:nvSpPr>
          <p:spPr>
            <a:xfrm>
              <a:off x="1788278" y="4457198"/>
              <a:ext cx="8095819" cy="4675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CNN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89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(performs well but may require fine-tuning)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VGG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96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(high accuracy but computationally expensive)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94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(optimized for high accuracy and efficiency)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2"/>
                  </a:solidFill>
                  <a:latin typeface="Bebas Neue" panose="020B0604020202020204" charset="0"/>
                  <a:ea typeface="Arimo"/>
                  <a:cs typeface="Arimo"/>
                  <a:sym typeface="Arimo"/>
                </a:rPr>
                <a:t>Strengths and Weaknesses: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CNN is simple but may lack deep feature extraction.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VGG achieves great results but is computationally heavy.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balances accuracy and efficiency, making it a strong candidate for real-world applications.</a:t>
              </a:r>
              <a:endParaRPr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95F7DF-B608-490E-85BA-B55F8CDA6304}"/>
                </a:ext>
              </a:extLst>
            </p:cNvPr>
            <p:cNvGrpSpPr/>
            <p:nvPr/>
          </p:nvGrpSpPr>
          <p:grpSpPr>
            <a:xfrm>
              <a:off x="10861255" y="3249046"/>
              <a:ext cx="5097289" cy="5777351"/>
              <a:chOff x="10861255" y="3249046"/>
              <a:chExt cx="5097289" cy="5777351"/>
            </a:xfrm>
          </p:grpSpPr>
          <p:pic>
            <p:nvPicPr>
              <p:cNvPr id="28" name="Google Shape;224;p21">
                <a:extLst>
                  <a:ext uri="{FF2B5EF4-FFF2-40B4-BE49-F238E27FC236}">
                    <a16:creationId xmlns:a16="http://schemas.microsoft.com/office/drawing/2014/main" id="{056A8914-6666-42E3-9E22-2288F384F01F}"/>
                  </a:ext>
                </a:extLst>
              </p:cNvPr>
              <p:cNvPicPr preferRelativeResize="0"/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>
                <a:off x="10861256" y="3249046"/>
                <a:ext cx="5097288" cy="995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2063046-7C91-44A1-94DA-15056D9A7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0861255" y="4471484"/>
                <a:ext cx="5097289" cy="102920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00B829A-91C6-4663-934E-71E4A96A4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861255" y="5773156"/>
                <a:ext cx="5097289" cy="32532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33333">
              <a:srgbClr val="737373">
                <a:alpha val="50980"/>
              </a:srgbClr>
            </a:gs>
            <a:gs pos="66667">
              <a:srgbClr val="737373">
                <a:alpha val="60784"/>
              </a:srgbClr>
            </a:gs>
            <a:gs pos="100000">
              <a:srgbClr val="000000">
                <a:alpha val="78431"/>
              </a:srgbClr>
            </a:gs>
          </a:gsLst>
          <a:lin ang="270000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D1E5DA-E1B8-460B-86CA-B7E4D858FFFD}"/>
              </a:ext>
            </a:extLst>
          </p:cNvPr>
          <p:cNvGrpSpPr/>
          <p:nvPr/>
        </p:nvGrpSpPr>
        <p:grpSpPr>
          <a:xfrm>
            <a:off x="1666677" y="988556"/>
            <a:ext cx="14954700" cy="8143768"/>
            <a:chOff x="1666677" y="988556"/>
            <a:chExt cx="14954700" cy="8143768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1666677" y="988556"/>
              <a:ext cx="14954700" cy="34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Prediction Accuracy and Capabilities</a:t>
              </a:r>
              <a:endParaRPr sz="1200" dirty="0"/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1788278" y="4457198"/>
              <a:ext cx="8095819" cy="4675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CNN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89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(performs well but may require fine-tuning)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VGG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96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(high accuracy but computationally expensive)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94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(optimized for high accuracy and efficiency)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2"/>
                  </a:solidFill>
                  <a:latin typeface="Bebas Neue" panose="020B0604020202020204" charset="0"/>
                  <a:ea typeface="Arimo"/>
                  <a:cs typeface="Arimo"/>
                  <a:sym typeface="Arimo"/>
                </a:rPr>
                <a:t>Strengths and Weaknesses: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CNN is simple but may lack deep feature extraction.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VGG achieves great results but is computationally heavy.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balances accuracy and efficiency, making it a strong candidate for real-world applications.</a:t>
              </a:r>
              <a:endParaRPr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ACB50C-7F93-456D-B434-29220FE085C2}"/>
                </a:ext>
              </a:extLst>
            </p:cNvPr>
            <p:cNvGrpSpPr/>
            <p:nvPr/>
          </p:nvGrpSpPr>
          <p:grpSpPr>
            <a:xfrm>
              <a:off x="10861255" y="3249046"/>
              <a:ext cx="5097289" cy="5777351"/>
              <a:chOff x="10861255" y="3249046"/>
              <a:chExt cx="5097289" cy="5777351"/>
            </a:xfrm>
          </p:grpSpPr>
          <p:pic>
            <p:nvPicPr>
              <p:cNvPr id="224" name="Google Shape;224;p21"/>
              <p:cNvPicPr preferRelativeResize="0"/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>
                <a:off x="10861256" y="3249046"/>
                <a:ext cx="5097288" cy="995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7AD8EEB-C071-4D11-ACAC-1A7AF82AC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0861255" y="4471484"/>
                <a:ext cx="5097289" cy="102920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B88C91A-9264-48CF-A920-5A5460521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861255" y="5773156"/>
                <a:ext cx="5097289" cy="3253241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4D3378-1404-44CC-BE4C-E45917C9E4C3}"/>
              </a:ext>
            </a:extLst>
          </p:cNvPr>
          <p:cNvGrpSpPr/>
          <p:nvPr/>
        </p:nvGrpSpPr>
        <p:grpSpPr>
          <a:xfrm>
            <a:off x="1788278" y="10146748"/>
            <a:ext cx="15018717" cy="7917011"/>
            <a:chOff x="1602607" y="1188486"/>
            <a:chExt cx="15018717" cy="7917011"/>
          </a:xfrm>
        </p:grpSpPr>
        <p:sp>
          <p:nvSpPr>
            <p:cNvPr id="17" name="Google Shape;235;p23">
              <a:extLst>
                <a:ext uri="{FF2B5EF4-FFF2-40B4-BE49-F238E27FC236}">
                  <a16:creationId xmlns:a16="http://schemas.microsoft.com/office/drawing/2014/main" id="{4BDB126E-638A-40A1-AD5F-BF6EE7ADBA29}"/>
                </a:ext>
              </a:extLst>
            </p:cNvPr>
            <p:cNvSpPr txBox="1"/>
            <p:nvPr/>
          </p:nvSpPr>
          <p:spPr>
            <a:xfrm>
              <a:off x="1666677" y="1188486"/>
              <a:ext cx="14954647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Conclusion and Future Work</a:t>
              </a:r>
              <a:endParaRPr sz="1200" dirty="0"/>
            </a:p>
          </p:txBody>
        </p:sp>
        <p:grpSp>
          <p:nvGrpSpPr>
            <p:cNvPr id="18" name="Google Shape;236;p23">
              <a:extLst>
                <a:ext uri="{FF2B5EF4-FFF2-40B4-BE49-F238E27FC236}">
                  <a16:creationId xmlns:a16="http://schemas.microsoft.com/office/drawing/2014/main" id="{3EB78047-CB82-404E-A404-F28F61D088B8}"/>
                </a:ext>
              </a:extLst>
            </p:cNvPr>
            <p:cNvGrpSpPr/>
            <p:nvPr/>
          </p:nvGrpSpPr>
          <p:grpSpPr>
            <a:xfrm>
              <a:off x="1602607" y="2845951"/>
              <a:ext cx="13777780" cy="6259546"/>
              <a:chOff x="0" y="-47625"/>
              <a:chExt cx="2854186" cy="1296719"/>
            </a:xfrm>
          </p:grpSpPr>
          <p:sp>
            <p:nvSpPr>
              <p:cNvPr id="27" name="Google Shape;237;p23">
                <a:extLst>
                  <a:ext uri="{FF2B5EF4-FFF2-40B4-BE49-F238E27FC236}">
                    <a16:creationId xmlns:a16="http://schemas.microsoft.com/office/drawing/2014/main" id="{FA51633A-ABAE-421C-B6B4-3BA4B9FE7CD6}"/>
                  </a:ext>
                </a:extLst>
              </p:cNvPr>
              <p:cNvSpPr/>
              <p:nvPr/>
            </p:nvSpPr>
            <p:spPr>
              <a:xfrm>
                <a:off x="0" y="0"/>
                <a:ext cx="2854186" cy="1249094"/>
              </a:xfrm>
              <a:custGeom>
                <a:avLst/>
                <a:gdLst/>
                <a:ahLst/>
                <a:cxnLst/>
                <a:rect l="l" t="t" r="r" b="b"/>
                <a:pathLst>
                  <a:path w="2854186" h="1249094" extrusionOk="0">
                    <a:moveTo>
                      <a:pt x="4495" y="0"/>
                    </a:moveTo>
                    <a:lnTo>
                      <a:pt x="2849690" y="0"/>
                    </a:lnTo>
                    <a:cubicBezTo>
                      <a:pt x="2850883" y="0"/>
                      <a:pt x="2852026" y="474"/>
                      <a:pt x="2852869" y="1317"/>
                    </a:cubicBezTo>
                    <a:cubicBezTo>
                      <a:pt x="2853712" y="2160"/>
                      <a:pt x="2854186" y="3303"/>
                      <a:pt x="2854186" y="4495"/>
                    </a:cubicBezTo>
                    <a:lnTo>
                      <a:pt x="2854186" y="1244599"/>
                    </a:lnTo>
                    <a:cubicBezTo>
                      <a:pt x="2854186" y="1245791"/>
                      <a:pt x="2853712" y="1246934"/>
                      <a:pt x="2852869" y="1247777"/>
                    </a:cubicBezTo>
                    <a:cubicBezTo>
                      <a:pt x="2852026" y="1248620"/>
                      <a:pt x="2850883" y="1249094"/>
                      <a:pt x="2849690" y="1249094"/>
                    </a:cubicBezTo>
                    <a:lnTo>
                      <a:pt x="4495" y="1249094"/>
                    </a:lnTo>
                    <a:cubicBezTo>
                      <a:pt x="3303" y="1249094"/>
                      <a:pt x="2160" y="1248620"/>
                      <a:pt x="1317" y="1247777"/>
                    </a:cubicBezTo>
                    <a:cubicBezTo>
                      <a:pt x="474" y="1246934"/>
                      <a:pt x="0" y="1245791"/>
                      <a:pt x="0" y="1244599"/>
                    </a:cubicBezTo>
                    <a:lnTo>
                      <a:pt x="0" y="4495"/>
                    </a:lnTo>
                    <a:cubicBezTo>
                      <a:pt x="0" y="3303"/>
                      <a:pt x="474" y="2160"/>
                      <a:pt x="1317" y="1317"/>
                    </a:cubicBezTo>
                    <a:cubicBezTo>
                      <a:pt x="2160" y="474"/>
                      <a:pt x="3303" y="0"/>
                      <a:pt x="44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8;p23">
                <a:extLst>
                  <a:ext uri="{FF2B5EF4-FFF2-40B4-BE49-F238E27FC236}">
                    <a16:creationId xmlns:a16="http://schemas.microsoft.com/office/drawing/2014/main" id="{1EEBBDAC-8CE5-41BA-9806-C13732DDDB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854186" cy="1296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AC4121-DD71-4DE5-AB36-8C22326AF9B2}"/>
                </a:ext>
              </a:extLst>
            </p:cNvPr>
            <p:cNvGrpSpPr/>
            <p:nvPr/>
          </p:nvGrpSpPr>
          <p:grpSpPr>
            <a:xfrm>
              <a:off x="1876344" y="4124361"/>
              <a:ext cx="6438458" cy="2395286"/>
              <a:chOff x="1830355" y="3180773"/>
              <a:chExt cx="6438458" cy="2395286"/>
            </a:xfrm>
          </p:grpSpPr>
          <p:sp>
            <p:nvSpPr>
              <p:cNvPr id="25" name="Google Shape;240;p23">
                <a:extLst>
                  <a:ext uri="{FF2B5EF4-FFF2-40B4-BE49-F238E27FC236}">
                    <a16:creationId xmlns:a16="http://schemas.microsoft.com/office/drawing/2014/main" id="{BD6F9A12-3EAA-43C1-9DCC-52A17D13CE31}"/>
                  </a:ext>
                </a:extLst>
              </p:cNvPr>
              <p:cNvSpPr txBox="1"/>
              <p:nvPr/>
            </p:nvSpPr>
            <p:spPr>
              <a:xfrm>
                <a:off x="1830686" y="3180773"/>
                <a:ext cx="3476465" cy="972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3B3B3B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Key Insights</a:t>
                </a:r>
                <a:endParaRPr dirty="0"/>
              </a:p>
            </p:txBody>
          </p:sp>
          <p:sp>
            <p:nvSpPr>
              <p:cNvPr id="26" name="Google Shape;241;p23">
                <a:extLst>
                  <a:ext uri="{FF2B5EF4-FFF2-40B4-BE49-F238E27FC236}">
                    <a16:creationId xmlns:a16="http://schemas.microsoft.com/office/drawing/2014/main" id="{8EA92735-D049-470C-8BDE-063BDDEB47AA}"/>
                  </a:ext>
                </a:extLst>
              </p:cNvPr>
              <p:cNvSpPr txBox="1"/>
              <p:nvPr/>
            </p:nvSpPr>
            <p:spPr>
              <a:xfrm>
                <a:off x="1830355" y="4218764"/>
                <a:ext cx="6438458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VGG offers high accuracy but is resource-intensive.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 err="1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EfficientNet</a:t>
                </a: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 provides a balance of accuracy and computational efficiency.</a:t>
                </a:r>
                <a:endParaRPr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A2012C-5BC6-4CC5-9D48-E5083D1A39EB}"/>
                </a:ext>
              </a:extLst>
            </p:cNvPr>
            <p:cNvGrpSpPr/>
            <p:nvPr/>
          </p:nvGrpSpPr>
          <p:grpSpPr>
            <a:xfrm>
              <a:off x="1830350" y="6454384"/>
              <a:ext cx="6438469" cy="2471071"/>
              <a:chOff x="1830356" y="5897171"/>
              <a:chExt cx="6438469" cy="2471071"/>
            </a:xfrm>
          </p:grpSpPr>
          <p:sp>
            <p:nvSpPr>
              <p:cNvPr id="23" name="Google Shape;239;p23">
                <a:extLst>
                  <a:ext uri="{FF2B5EF4-FFF2-40B4-BE49-F238E27FC236}">
                    <a16:creationId xmlns:a16="http://schemas.microsoft.com/office/drawing/2014/main" id="{918EAC7D-E4CF-4720-AF5B-F7241DEE710F}"/>
                  </a:ext>
                </a:extLst>
              </p:cNvPr>
              <p:cNvSpPr txBox="1"/>
              <p:nvPr/>
            </p:nvSpPr>
            <p:spPr>
              <a:xfrm>
                <a:off x="1830356" y="5897171"/>
                <a:ext cx="6261089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3B3B3B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Future Work</a:t>
                </a:r>
                <a:endParaRPr dirty="0"/>
              </a:p>
            </p:txBody>
          </p:sp>
          <p:sp>
            <p:nvSpPr>
              <p:cNvPr id="24" name="Google Shape;242;p23">
                <a:extLst>
                  <a:ext uri="{FF2B5EF4-FFF2-40B4-BE49-F238E27FC236}">
                    <a16:creationId xmlns:a16="http://schemas.microsoft.com/office/drawing/2014/main" id="{E968C074-029E-4D91-B42E-CF43076BA07C}"/>
                  </a:ext>
                </a:extLst>
              </p:cNvPr>
              <p:cNvSpPr txBox="1"/>
              <p:nvPr/>
            </p:nvSpPr>
            <p:spPr>
              <a:xfrm>
                <a:off x="1830356" y="7010947"/>
                <a:ext cx="6438469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Using more complex datasets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Hyperparameter tuning for better results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Exploring real-world deployment possibilities</a:t>
                </a:r>
                <a:endParaRPr dirty="0"/>
              </a:p>
            </p:txBody>
          </p:sp>
        </p:grpSp>
        <p:sp>
          <p:nvSpPr>
            <p:cNvPr id="21" name="Google Shape;241;p23">
              <a:extLst>
                <a:ext uri="{FF2B5EF4-FFF2-40B4-BE49-F238E27FC236}">
                  <a16:creationId xmlns:a16="http://schemas.microsoft.com/office/drawing/2014/main" id="{BB0A5AB0-7513-4D05-9BA5-8C28B4DE0CD1}"/>
                </a:ext>
              </a:extLst>
            </p:cNvPr>
            <p:cNvSpPr txBox="1"/>
            <p:nvPr/>
          </p:nvSpPr>
          <p:spPr>
            <a:xfrm>
              <a:off x="1947017" y="3258816"/>
              <a:ext cx="5813457" cy="9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The project successfully compared CNN, VGG, and </a:t>
              </a:r>
              <a:r>
                <a:rPr lang="en-US" sz="2100" b="0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models.</a:t>
              </a:r>
              <a:endParaRPr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A27320-D58B-42A4-8263-24D654E50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6275" y="3442084"/>
              <a:ext cx="6142638" cy="5297176"/>
            </a:xfrm>
            <a:prstGeom prst="roundRect">
              <a:avLst>
                <a:gd name="adj" fmla="val 2102"/>
              </a:avLst>
            </a:prstGeom>
            <a:ln w="28575">
              <a:solidFill>
                <a:schemeClr val="tx2"/>
              </a:solidFill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86FE41-264B-4EF5-9D92-D2D65DA21DAE}"/>
              </a:ext>
            </a:extLst>
          </p:cNvPr>
          <p:cNvGrpSpPr/>
          <p:nvPr/>
        </p:nvGrpSpPr>
        <p:grpSpPr>
          <a:xfrm>
            <a:off x="1666677" y="-9787124"/>
            <a:ext cx="14181882" cy="9217224"/>
            <a:chOff x="1786604" y="762000"/>
            <a:chExt cx="14181882" cy="92172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4821F66-082D-4CC0-9FD1-9340965F5101}"/>
                </a:ext>
              </a:extLst>
            </p:cNvPr>
            <p:cNvGrpSpPr/>
            <p:nvPr/>
          </p:nvGrpSpPr>
          <p:grpSpPr>
            <a:xfrm>
              <a:off x="1786604" y="762000"/>
              <a:ext cx="14181882" cy="8877478"/>
              <a:chOff x="1786604" y="762000"/>
              <a:chExt cx="14181882" cy="8877478"/>
            </a:xfrm>
          </p:grpSpPr>
          <p:sp>
            <p:nvSpPr>
              <p:cNvPr id="42" name="Google Shape;114;p12">
                <a:extLst>
                  <a:ext uri="{FF2B5EF4-FFF2-40B4-BE49-F238E27FC236}">
                    <a16:creationId xmlns:a16="http://schemas.microsoft.com/office/drawing/2014/main" id="{460F687E-B57B-435D-8F98-9FB32EB74C7E}"/>
                  </a:ext>
                </a:extLst>
              </p:cNvPr>
              <p:cNvSpPr txBox="1"/>
              <p:nvPr/>
            </p:nvSpPr>
            <p:spPr>
              <a:xfrm>
                <a:off x="2047033" y="762000"/>
                <a:ext cx="11582849" cy="2434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3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Model Architectures</a:t>
                </a:r>
                <a:endParaRPr sz="1200" dirty="0"/>
              </a:p>
            </p:txBody>
          </p:sp>
          <p:sp>
            <p:nvSpPr>
              <p:cNvPr id="43" name="Google Shape;115;p12">
                <a:extLst>
                  <a:ext uri="{FF2B5EF4-FFF2-40B4-BE49-F238E27FC236}">
                    <a16:creationId xmlns:a16="http://schemas.microsoft.com/office/drawing/2014/main" id="{3FC0D7AB-B90C-4CF8-B64C-1801C5E87CA5}"/>
                  </a:ext>
                </a:extLst>
              </p:cNvPr>
              <p:cNvSpPr txBox="1"/>
              <p:nvPr/>
            </p:nvSpPr>
            <p:spPr>
              <a:xfrm>
                <a:off x="2047033" y="3559800"/>
                <a:ext cx="6306678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CNN Model:</a:t>
                </a:r>
                <a:endParaRPr dirty="0"/>
              </a:p>
            </p:txBody>
          </p:sp>
          <p:sp>
            <p:nvSpPr>
              <p:cNvPr id="44" name="Google Shape;116;p12">
                <a:extLst>
                  <a:ext uri="{FF2B5EF4-FFF2-40B4-BE49-F238E27FC236}">
                    <a16:creationId xmlns:a16="http://schemas.microsoft.com/office/drawing/2014/main" id="{A9BF6DAC-1B91-48B6-98AD-74E9ACD98B9C}"/>
                  </a:ext>
                </a:extLst>
              </p:cNvPr>
              <p:cNvSpPr txBox="1"/>
              <p:nvPr/>
            </p:nvSpPr>
            <p:spPr>
              <a:xfrm>
                <a:off x="2114442" y="6623268"/>
                <a:ext cx="6306678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VGG Model:</a:t>
                </a:r>
                <a:endParaRPr dirty="0"/>
              </a:p>
            </p:txBody>
          </p:sp>
          <p:sp>
            <p:nvSpPr>
              <p:cNvPr id="45" name="Google Shape;118;p12">
                <a:extLst>
                  <a:ext uri="{FF2B5EF4-FFF2-40B4-BE49-F238E27FC236}">
                    <a16:creationId xmlns:a16="http://schemas.microsoft.com/office/drawing/2014/main" id="{4B9DC062-F417-4E82-8100-A08128A8B696}"/>
                  </a:ext>
                </a:extLst>
              </p:cNvPr>
              <p:cNvSpPr txBox="1"/>
              <p:nvPr/>
            </p:nvSpPr>
            <p:spPr>
              <a:xfrm>
                <a:off x="8421120" y="3436150"/>
                <a:ext cx="5975592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464646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Efficient-Net Model:</a:t>
                </a:r>
                <a:endParaRPr dirty="0"/>
              </a:p>
            </p:txBody>
          </p:sp>
          <p:sp>
            <p:nvSpPr>
              <p:cNvPr id="46" name="Google Shape;119;p12">
                <a:extLst>
                  <a:ext uri="{FF2B5EF4-FFF2-40B4-BE49-F238E27FC236}">
                    <a16:creationId xmlns:a16="http://schemas.microsoft.com/office/drawing/2014/main" id="{8E02B51E-45EE-465B-90F6-D544721C0D98}"/>
                  </a:ext>
                </a:extLst>
              </p:cNvPr>
              <p:cNvSpPr txBox="1"/>
              <p:nvPr/>
            </p:nvSpPr>
            <p:spPr>
              <a:xfrm>
                <a:off x="1786604" y="4548426"/>
                <a:ext cx="5975592" cy="1809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Uses multiple convolutional layers for feature extraction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Includes </a:t>
                </a:r>
                <a:r>
                  <a:rPr lang="en-US" sz="2100" b="0" i="0" u="none" strike="noStrike" cap="none" dirty="0" err="1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MaxPooling</a:t>
                </a: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 to reduce dimensionality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Ends with Dense layers for classification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" name="Google Shape;120;p12">
                <a:extLst>
                  <a:ext uri="{FF2B5EF4-FFF2-40B4-BE49-F238E27FC236}">
                    <a16:creationId xmlns:a16="http://schemas.microsoft.com/office/drawing/2014/main" id="{C34C6E4A-DE4C-4B18-99CF-53B0BA05A846}"/>
                  </a:ext>
                </a:extLst>
              </p:cNvPr>
              <p:cNvSpPr txBox="1"/>
              <p:nvPr/>
            </p:nvSpPr>
            <p:spPr>
              <a:xfrm>
                <a:off x="1786604" y="7829752"/>
                <a:ext cx="5652965" cy="1809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Deeper architecture with more convolutional layers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Achieves higher accuracy but requires more computation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8" name="Google Shape;121;p12">
                <a:extLst>
                  <a:ext uri="{FF2B5EF4-FFF2-40B4-BE49-F238E27FC236}">
                    <a16:creationId xmlns:a16="http://schemas.microsoft.com/office/drawing/2014/main" id="{EE002ACC-8720-4512-B11C-802F814155DA}"/>
                  </a:ext>
                </a:extLst>
              </p:cNvPr>
              <p:cNvSpPr txBox="1"/>
              <p:nvPr/>
            </p:nvSpPr>
            <p:spPr>
              <a:xfrm>
                <a:off x="8090034" y="4475197"/>
                <a:ext cx="7878452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Uses optimized scaling for better accuracy</a:t>
                </a:r>
              </a:p>
              <a:p>
                <a:pPr marL="453392" marR="0" lvl="1" indent="-226696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64646"/>
                  </a:buClr>
                  <a:buSzPts val="2100"/>
                  <a:buFont typeface="Arial"/>
                  <a:buChar char="•"/>
                </a:pPr>
                <a:r>
                  <a:rPr lang="en-US" sz="2100" b="0" i="0" u="none" strike="noStrike" cap="none" dirty="0">
                    <a:solidFill>
                      <a:srgbClr val="464646"/>
                    </a:solidFill>
                    <a:latin typeface="Arimo"/>
                    <a:ea typeface="Arimo"/>
                    <a:cs typeface="Arimo"/>
                    <a:sym typeface="Arimo"/>
                  </a:rPr>
                  <a:t>More efficient and computationally lightweight compared to VGG</a:t>
                </a:r>
                <a:endParaRPr sz="21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sp>
          <p:nvSpPr>
            <p:cNvPr id="41" name="Google Shape;177;p17">
              <a:extLst>
                <a:ext uri="{FF2B5EF4-FFF2-40B4-BE49-F238E27FC236}">
                  <a16:creationId xmlns:a16="http://schemas.microsoft.com/office/drawing/2014/main" id="{3CD5F1AF-6C9B-4B19-81C3-F9FFD8DFD19B}"/>
                </a:ext>
              </a:extLst>
            </p:cNvPr>
            <p:cNvSpPr txBox="1"/>
            <p:nvPr/>
          </p:nvSpPr>
          <p:spPr>
            <a:xfrm>
              <a:off x="8243889" y="6119706"/>
              <a:ext cx="7523906" cy="3859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All models are trained over multiple epochs to optimize their accuracy.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64646"/>
                  </a:solidFill>
                  <a:latin typeface="Arimo"/>
                  <a:ea typeface="Arimo"/>
                  <a:cs typeface="Arimo"/>
                  <a:sym typeface="Arimo"/>
                </a:rPr>
                <a:t>Performance is evaluated using: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b="1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Accuracy: Measures correct predictions</a:t>
              </a: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Precision and Recall: Evaluate classification quality</a:t>
              </a:r>
            </a:p>
            <a:p>
              <a:pPr marL="571500" marR="0" lvl="0" indent="-571500" algn="just" rtl="0">
                <a:lnSpc>
                  <a:spcPct val="84976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0" i="0" u="none" strike="noStrike" cap="none" dirty="0">
                  <a:solidFill>
                    <a:srgbClr val="464646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Confusion Matrix: Visualizes true and false predictions</a:t>
              </a:r>
              <a:endParaRPr sz="4200" b="0" i="0" u="none" strike="noStrike" cap="none" dirty="0">
                <a:solidFill>
                  <a:srgbClr val="464646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9D9D9D"/>
            </a:gs>
            <a:gs pos="100000">
              <a:srgbClr val="000000">
                <a:alpha val="50196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8C4007-55D8-4241-9142-737A2CC426B1}"/>
              </a:ext>
            </a:extLst>
          </p:cNvPr>
          <p:cNvGrpSpPr/>
          <p:nvPr/>
        </p:nvGrpSpPr>
        <p:grpSpPr>
          <a:xfrm>
            <a:off x="1602607" y="1188486"/>
            <a:ext cx="15018717" cy="7917011"/>
            <a:chOff x="1602607" y="1188486"/>
            <a:chExt cx="15018717" cy="7917011"/>
          </a:xfrm>
        </p:grpSpPr>
        <p:sp>
          <p:nvSpPr>
            <p:cNvPr id="235" name="Google Shape;235;p23"/>
            <p:cNvSpPr txBox="1"/>
            <p:nvPr/>
          </p:nvSpPr>
          <p:spPr>
            <a:xfrm>
              <a:off x="1666677" y="1188486"/>
              <a:ext cx="14954647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Conclusion and Future Work</a:t>
              </a:r>
              <a:endParaRPr sz="1200" dirty="0"/>
            </a:p>
          </p:txBody>
        </p:sp>
        <p:grpSp>
          <p:nvGrpSpPr>
            <p:cNvPr id="236" name="Google Shape;236;p23"/>
            <p:cNvGrpSpPr/>
            <p:nvPr/>
          </p:nvGrpSpPr>
          <p:grpSpPr>
            <a:xfrm>
              <a:off x="1602607" y="2845951"/>
              <a:ext cx="13777780" cy="6259546"/>
              <a:chOff x="0" y="-47625"/>
              <a:chExt cx="2854186" cy="1296719"/>
            </a:xfrm>
          </p:grpSpPr>
          <p:sp>
            <p:nvSpPr>
              <p:cNvPr id="237" name="Google Shape;237;p23"/>
              <p:cNvSpPr/>
              <p:nvPr/>
            </p:nvSpPr>
            <p:spPr>
              <a:xfrm>
                <a:off x="0" y="0"/>
                <a:ext cx="2854186" cy="1249094"/>
              </a:xfrm>
              <a:custGeom>
                <a:avLst/>
                <a:gdLst/>
                <a:ahLst/>
                <a:cxnLst/>
                <a:rect l="l" t="t" r="r" b="b"/>
                <a:pathLst>
                  <a:path w="2854186" h="1249094" extrusionOk="0">
                    <a:moveTo>
                      <a:pt x="4495" y="0"/>
                    </a:moveTo>
                    <a:lnTo>
                      <a:pt x="2849690" y="0"/>
                    </a:lnTo>
                    <a:cubicBezTo>
                      <a:pt x="2850883" y="0"/>
                      <a:pt x="2852026" y="474"/>
                      <a:pt x="2852869" y="1317"/>
                    </a:cubicBezTo>
                    <a:cubicBezTo>
                      <a:pt x="2853712" y="2160"/>
                      <a:pt x="2854186" y="3303"/>
                      <a:pt x="2854186" y="4495"/>
                    </a:cubicBezTo>
                    <a:lnTo>
                      <a:pt x="2854186" y="1244599"/>
                    </a:lnTo>
                    <a:cubicBezTo>
                      <a:pt x="2854186" y="1245791"/>
                      <a:pt x="2853712" y="1246934"/>
                      <a:pt x="2852869" y="1247777"/>
                    </a:cubicBezTo>
                    <a:cubicBezTo>
                      <a:pt x="2852026" y="1248620"/>
                      <a:pt x="2850883" y="1249094"/>
                      <a:pt x="2849690" y="1249094"/>
                    </a:cubicBezTo>
                    <a:lnTo>
                      <a:pt x="4495" y="1249094"/>
                    </a:lnTo>
                    <a:cubicBezTo>
                      <a:pt x="3303" y="1249094"/>
                      <a:pt x="2160" y="1248620"/>
                      <a:pt x="1317" y="1247777"/>
                    </a:cubicBezTo>
                    <a:cubicBezTo>
                      <a:pt x="474" y="1246934"/>
                      <a:pt x="0" y="1245791"/>
                      <a:pt x="0" y="1244599"/>
                    </a:cubicBezTo>
                    <a:lnTo>
                      <a:pt x="0" y="4495"/>
                    </a:lnTo>
                    <a:cubicBezTo>
                      <a:pt x="0" y="3303"/>
                      <a:pt x="474" y="2160"/>
                      <a:pt x="1317" y="1317"/>
                    </a:cubicBezTo>
                    <a:cubicBezTo>
                      <a:pt x="2160" y="474"/>
                      <a:pt x="3303" y="0"/>
                      <a:pt x="44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3"/>
              <p:cNvSpPr txBox="1"/>
              <p:nvPr/>
            </p:nvSpPr>
            <p:spPr>
              <a:xfrm>
                <a:off x="0" y="-47625"/>
                <a:ext cx="2854186" cy="1296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CD3C3F-A40A-48CC-854D-07D5055C9FAE}"/>
                </a:ext>
              </a:extLst>
            </p:cNvPr>
            <p:cNvGrpSpPr/>
            <p:nvPr/>
          </p:nvGrpSpPr>
          <p:grpSpPr>
            <a:xfrm>
              <a:off x="1876344" y="4124361"/>
              <a:ext cx="6438458" cy="2395286"/>
              <a:chOff x="1830355" y="3180773"/>
              <a:chExt cx="6438458" cy="2395286"/>
            </a:xfrm>
          </p:grpSpPr>
          <p:sp>
            <p:nvSpPr>
              <p:cNvPr id="240" name="Google Shape;240;p23"/>
              <p:cNvSpPr txBox="1"/>
              <p:nvPr/>
            </p:nvSpPr>
            <p:spPr>
              <a:xfrm>
                <a:off x="1830686" y="3180773"/>
                <a:ext cx="3476465" cy="972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3B3B3B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Key Insights</a:t>
                </a:r>
                <a:endParaRPr dirty="0"/>
              </a:p>
            </p:txBody>
          </p:sp>
          <p:sp>
            <p:nvSpPr>
              <p:cNvPr id="241" name="Google Shape;241;p23"/>
              <p:cNvSpPr txBox="1"/>
              <p:nvPr/>
            </p:nvSpPr>
            <p:spPr>
              <a:xfrm>
                <a:off x="1830355" y="4218764"/>
                <a:ext cx="6438458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VGG offers high accuracy but is resource-intensive.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 err="1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EfficientNet</a:t>
                </a: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 provides a balance of accuracy and computational efficiency.</a:t>
                </a:r>
                <a:endParaRPr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86D8DF-0D4C-448B-A674-8D85C61D46E1}"/>
                </a:ext>
              </a:extLst>
            </p:cNvPr>
            <p:cNvGrpSpPr/>
            <p:nvPr/>
          </p:nvGrpSpPr>
          <p:grpSpPr>
            <a:xfrm>
              <a:off x="1830350" y="6454384"/>
              <a:ext cx="6438469" cy="2471071"/>
              <a:chOff x="1830356" y="5897171"/>
              <a:chExt cx="6438469" cy="2471071"/>
            </a:xfrm>
          </p:grpSpPr>
          <p:sp>
            <p:nvSpPr>
              <p:cNvPr id="239" name="Google Shape;239;p23"/>
              <p:cNvSpPr txBox="1"/>
              <p:nvPr/>
            </p:nvSpPr>
            <p:spPr>
              <a:xfrm>
                <a:off x="1830356" y="5897171"/>
                <a:ext cx="6261089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3B3B3B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Future Work</a:t>
                </a:r>
                <a:endParaRPr dirty="0"/>
              </a:p>
            </p:txBody>
          </p:sp>
          <p:sp>
            <p:nvSpPr>
              <p:cNvPr id="242" name="Google Shape;242;p23"/>
              <p:cNvSpPr txBox="1"/>
              <p:nvPr/>
            </p:nvSpPr>
            <p:spPr>
              <a:xfrm>
                <a:off x="1830356" y="7010947"/>
                <a:ext cx="6438469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Using more complex datasets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Hyperparameter tuning for better results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Exploring real-world deployment possibilities</a:t>
                </a:r>
                <a:endParaRPr dirty="0"/>
              </a:p>
            </p:txBody>
          </p:sp>
        </p:grpSp>
        <p:sp>
          <p:nvSpPr>
            <p:cNvPr id="11" name="Google Shape;241;p23">
              <a:extLst>
                <a:ext uri="{FF2B5EF4-FFF2-40B4-BE49-F238E27FC236}">
                  <a16:creationId xmlns:a16="http://schemas.microsoft.com/office/drawing/2014/main" id="{903FB360-9811-45A6-B0B5-F19AF022CDF4}"/>
                </a:ext>
              </a:extLst>
            </p:cNvPr>
            <p:cNvSpPr txBox="1"/>
            <p:nvPr/>
          </p:nvSpPr>
          <p:spPr>
            <a:xfrm>
              <a:off x="1947017" y="3258816"/>
              <a:ext cx="5813457" cy="9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The project successfully compared CNN, VGG, and </a:t>
              </a:r>
              <a:r>
                <a:rPr lang="en-US" sz="2100" b="0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models.</a:t>
              </a:r>
              <a:endParaRPr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D2EEC4-3BF1-4F76-974E-8B06A023F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6275" y="3442084"/>
              <a:ext cx="6142638" cy="5297176"/>
            </a:xfrm>
            <a:prstGeom prst="roundRect">
              <a:avLst>
                <a:gd name="adj" fmla="val 2102"/>
              </a:avLst>
            </a:prstGeom>
            <a:ln w="28575">
              <a:solidFill>
                <a:schemeClr val="tx2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AEE6A-B7AC-4F8B-814C-DAC02F428784}"/>
              </a:ext>
            </a:extLst>
          </p:cNvPr>
          <p:cNvGrpSpPr/>
          <p:nvPr/>
        </p:nvGrpSpPr>
        <p:grpSpPr>
          <a:xfrm>
            <a:off x="1599900" y="-8143768"/>
            <a:ext cx="14954700" cy="8143768"/>
            <a:chOff x="1666677" y="988556"/>
            <a:chExt cx="14954700" cy="8143768"/>
          </a:xfrm>
        </p:grpSpPr>
        <p:sp>
          <p:nvSpPr>
            <p:cNvPr id="17" name="Google Shape;222;p21">
              <a:extLst>
                <a:ext uri="{FF2B5EF4-FFF2-40B4-BE49-F238E27FC236}">
                  <a16:creationId xmlns:a16="http://schemas.microsoft.com/office/drawing/2014/main" id="{C081710B-80F2-4C00-B68D-378FC8B6F39F}"/>
                </a:ext>
              </a:extLst>
            </p:cNvPr>
            <p:cNvSpPr txBox="1"/>
            <p:nvPr/>
          </p:nvSpPr>
          <p:spPr>
            <a:xfrm>
              <a:off x="1666677" y="988556"/>
              <a:ext cx="14954700" cy="3468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Prediction Accuracy and Capabilities</a:t>
              </a:r>
              <a:endParaRPr sz="1200" dirty="0"/>
            </a:p>
          </p:txBody>
        </p:sp>
        <p:sp>
          <p:nvSpPr>
            <p:cNvPr id="18" name="Google Shape;223;p21">
              <a:extLst>
                <a:ext uri="{FF2B5EF4-FFF2-40B4-BE49-F238E27FC236}">
                  <a16:creationId xmlns:a16="http://schemas.microsoft.com/office/drawing/2014/main" id="{3482FAB1-1DB5-48A0-AAF1-23F8D51F0907}"/>
                </a:ext>
              </a:extLst>
            </p:cNvPr>
            <p:cNvSpPr txBox="1"/>
            <p:nvPr/>
          </p:nvSpPr>
          <p:spPr>
            <a:xfrm>
              <a:off x="1788278" y="4457198"/>
              <a:ext cx="8095819" cy="4675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CNN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89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(performs well but may require fine-tuning)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VGG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96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(high accuracy but computationally expensive)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100" b="1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Accuracy: </a:t>
              </a:r>
              <a:r>
                <a:rPr lang="en-US" sz="2100" b="1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94</a:t>
              </a:r>
              <a:r>
                <a:rPr lang="en-US" sz="2100" b="1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% 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(optimized for high accuracy and efficiency)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2"/>
                  </a:solidFill>
                  <a:latin typeface="Bebas Neue" panose="020B0604020202020204" charset="0"/>
                  <a:ea typeface="Arimo"/>
                  <a:cs typeface="Arimo"/>
                  <a:sym typeface="Arimo"/>
                </a:rPr>
                <a:t>Strengths and Weaknesses: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CNN is simple but may lack deep feature extraction.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VGG achieves great results but is computationally heavy.</a:t>
              </a:r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0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balances accuracy and efficiency, making it a strong candidate for real-world applications.</a:t>
              </a:r>
              <a:endParaRPr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FD316-F14C-468C-BFD1-7AF34316A465}"/>
                </a:ext>
              </a:extLst>
            </p:cNvPr>
            <p:cNvGrpSpPr/>
            <p:nvPr/>
          </p:nvGrpSpPr>
          <p:grpSpPr>
            <a:xfrm>
              <a:off x="10861255" y="3249046"/>
              <a:ext cx="5097289" cy="5777351"/>
              <a:chOff x="10861255" y="3249046"/>
              <a:chExt cx="5097289" cy="5777351"/>
            </a:xfrm>
          </p:grpSpPr>
          <p:pic>
            <p:nvPicPr>
              <p:cNvPr id="20" name="Google Shape;224;p21">
                <a:extLst>
                  <a:ext uri="{FF2B5EF4-FFF2-40B4-BE49-F238E27FC236}">
                    <a16:creationId xmlns:a16="http://schemas.microsoft.com/office/drawing/2014/main" id="{08FD79E3-A060-4463-AEA5-BD4E660E1219}"/>
                  </a:ext>
                </a:extLst>
              </p:cNvPr>
              <p:cNvPicPr preferRelativeResize="0"/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/>
            </p:blipFill>
            <p:spPr>
              <a:xfrm>
                <a:off x="10861256" y="3249046"/>
                <a:ext cx="5097288" cy="995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24872E2-84F6-42D2-B926-9CBF31A43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0861255" y="4471484"/>
                <a:ext cx="5097289" cy="102920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D4F164F-B2C4-4D9B-B21B-C1C19CFEE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861255" y="5773156"/>
                <a:ext cx="5097289" cy="3253241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40B6F-1110-45A0-9298-E7E1E9978293}"/>
              </a:ext>
            </a:extLst>
          </p:cNvPr>
          <p:cNvGrpSpPr/>
          <p:nvPr/>
        </p:nvGrpSpPr>
        <p:grpSpPr>
          <a:xfrm>
            <a:off x="1876344" y="10431639"/>
            <a:ext cx="13360863" cy="7754549"/>
            <a:chOff x="2109111" y="1040620"/>
            <a:chExt cx="13360863" cy="7754549"/>
          </a:xfrm>
        </p:grpSpPr>
        <p:sp>
          <p:nvSpPr>
            <p:cNvPr id="38" name="Google Shape;313;p30">
              <a:extLst>
                <a:ext uri="{FF2B5EF4-FFF2-40B4-BE49-F238E27FC236}">
                  <a16:creationId xmlns:a16="http://schemas.microsoft.com/office/drawing/2014/main" id="{E0873838-0281-4437-8652-C51764D0DFE1}"/>
                </a:ext>
              </a:extLst>
            </p:cNvPr>
            <p:cNvSpPr txBox="1"/>
            <p:nvPr/>
          </p:nvSpPr>
          <p:spPr>
            <a:xfrm>
              <a:off x="2109111" y="1040620"/>
              <a:ext cx="7726128" cy="1218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dirty="0">
                  <a:solidFill>
                    <a:schemeClr val="tx2"/>
                  </a:solidFill>
                  <a:latin typeface="Bebas Neue" panose="020B0604020202020204" charset="0"/>
                </a:rPr>
                <a:t>References </a:t>
              </a:r>
              <a:endParaRPr sz="6600" dirty="0">
                <a:solidFill>
                  <a:schemeClr val="tx2"/>
                </a:solidFill>
                <a:latin typeface="Bebas Neue" panose="020B0604020202020204" charset="0"/>
              </a:endParaRPr>
            </a:p>
          </p:txBody>
        </p:sp>
        <p:sp>
          <p:nvSpPr>
            <p:cNvPr id="39" name="Google Shape;314;p30">
              <a:extLst>
                <a:ext uri="{FF2B5EF4-FFF2-40B4-BE49-F238E27FC236}">
                  <a16:creationId xmlns:a16="http://schemas.microsoft.com/office/drawing/2014/main" id="{97D36A0D-6F8B-4B12-B641-97F6AF4BF378}"/>
                </a:ext>
              </a:extLst>
            </p:cNvPr>
            <p:cNvSpPr txBox="1"/>
            <p:nvPr/>
          </p:nvSpPr>
          <p:spPr>
            <a:xfrm>
              <a:off x="2158815" y="2442992"/>
              <a:ext cx="11810379" cy="308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  <a:hlinkClick r:id="rId8"/>
                </a:rPr>
                <a:t>Dataset Link:</a:t>
              </a:r>
              <a:endParaRPr lang="en-US" sz="21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8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  <a:hlinkClick r:id="rId8"/>
                </a:rPr>
                <a:t>https://www.kaggle.com/datasets/joydippaul/mpox-skin-lesion-dataset-version-20-msld-v20</a:t>
              </a:r>
              <a:endParaRPr lang="en-US" sz="21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latin typeface="Arimo"/>
                  <a:ea typeface="Arimo"/>
                  <a:cs typeface="Arimo"/>
                  <a:sym typeface="Arimo"/>
                </a:rPr>
                <a:t>Desing</a:t>
              </a:r>
              <a:r>
                <a:rPr lang="en-US" sz="2400" b="1" dirty="0">
                  <a:latin typeface="Arimo"/>
                  <a:ea typeface="Arimo"/>
                  <a:cs typeface="Arimo"/>
                  <a:sym typeface="Arimo"/>
                </a:rPr>
                <a:t> Thinking:</a:t>
              </a:r>
              <a:endParaRPr lang="en-US" sz="24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imo"/>
                  <a:ea typeface="Arimo"/>
                  <a:cs typeface="Arimo"/>
                  <a:sym typeface="Arimo"/>
                  <a:hlinkClick r:id="rId9"/>
                </a:rPr>
                <a:t>https://github.com/poojasrini/Image-classification-using-KNN/blob/main/Image_Classification.ipynb</a:t>
              </a:r>
              <a:endParaRPr lang="en-US" sz="2100" dirty="0"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latin typeface="Arimo"/>
                  <a:ea typeface="Arimo"/>
                  <a:cs typeface="Arimo"/>
                  <a:sym typeface="Arimo"/>
                </a:rPr>
                <a:t>Reference Codes:</a:t>
              </a: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Arimo"/>
                  <a:ea typeface="Arimo"/>
                  <a:cs typeface="Arimo"/>
                  <a:sym typeface="Arimo"/>
                  <a:hlinkClick r:id="rId10"/>
                </a:rPr>
                <a:t>https://www.kaggle.com/code/mohitkhatrii/vgg16v2-tuned</a:t>
              </a:r>
              <a:endParaRPr lang="en-US" sz="2000" dirty="0"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Arimo"/>
                  <a:ea typeface="Arimo"/>
                  <a:cs typeface="Arimo"/>
                  <a:sym typeface="Arimo"/>
                  <a:hlinkClick r:id="rId11"/>
                </a:rPr>
                <a:t>https://www.youtube.com/watch?v=9GzfUzJeyi0</a:t>
              </a:r>
              <a:r>
                <a:rPr lang="en-US" sz="2000" dirty="0"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  <p:sp>
          <p:nvSpPr>
            <p:cNvPr id="40" name="Google Shape;316;p30">
              <a:extLst>
                <a:ext uri="{FF2B5EF4-FFF2-40B4-BE49-F238E27FC236}">
                  <a16:creationId xmlns:a16="http://schemas.microsoft.com/office/drawing/2014/main" id="{32AC5207-C310-4209-99D1-DBAAC8B373E7}"/>
                </a:ext>
              </a:extLst>
            </p:cNvPr>
            <p:cNvSpPr txBox="1"/>
            <p:nvPr/>
          </p:nvSpPr>
          <p:spPr>
            <a:xfrm>
              <a:off x="2818025" y="5031166"/>
              <a:ext cx="12651949" cy="270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0" b="0" i="0" u="none" strike="noStrike" cap="none" dirty="0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Thank You!</a:t>
              </a:r>
              <a:endParaRPr dirty="0"/>
            </a:p>
          </p:txBody>
        </p:sp>
        <p:pic>
          <p:nvPicPr>
            <p:cNvPr id="41" name="Google Shape;317;p30">
              <a:extLst>
                <a:ext uri="{FF2B5EF4-FFF2-40B4-BE49-F238E27FC236}">
                  <a16:creationId xmlns:a16="http://schemas.microsoft.com/office/drawing/2014/main" id="{B4B25013-73CD-485A-9B09-F1F364977B4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064004" y="8308780"/>
              <a:ext cx="1969763" cy="486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2E2E">
                <a:alpha val="0"/>
              </a:srgbClr>
            </a:gs>
            <a:gs pos="50000">
              <a:srgbClr val="9D9D9D"/>
            </a:gs>
            <a:gs pos="100000">
              <a:srgbClr val="000000">
                <a:alpha val="50196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B5414A-DDCC-4E39-89A5-7FC71CC94C95}"/>
              </a:ext>
            </a:extLst>
          </p:cNvPr>
          <p:cNvGrpSpPr/>
          <p:nvPr/>
        </p:nvGrpSpPr>
        <p:grpSpPr>
          <a:xfrm>
            <a:off x="2109111" y="1040620"/>
            <a:ext cx="13360863" cy="7754549"/>
            <a:chOff x="2109111" y="1040620"/>
            <a:chExt cx="13360863" cy="7754549"/>
          </a:xfrm>
        </p:grpSpPr>
        <p:sp>
          <p:nvSpPr>
            <p:cNvPr id="313" name="Google Shape;313;p30"/>
            <p:cNvSpPr txBox="1"/>
            <p:nvPr/>
          </p:nvSpPr>
          <p:spPr>
            <a:xfrm>
              <a:off x="2109111" y="1040620"/>
              <a:ext cx="7726128" cy="1218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dirty="0">
                  <a:solidFill>
                    <a:schemeClr val="tx2"/>
                  </a:solidFill>
                  <a:latin typeface="Bebas Neue" panose="020B0604020202020204" charset="0"/>
                </a:rPr>
                <a:t>References </a:t>
              </a:r>
              <a:endParaRPr sz="6600" dirty="0">
                <a:solidFill>
                  <a:schemeClr val="tx2"/>
                </a:solidFill>
                <a:latin typeface="Bebas Neue" panose="020B0604020202020204" charset="0"/>
              </a:endParaRPr>
            </a:p>
          </p:txBody>
        </p:sp>
        <p:sp>
          <p:nvSpPr>
            <p:cNvPr id="314" name="Google Shape;314;p30"/>
            <p:cNvSpPr txBox="1"/>
            <p:nvPr/>
          </p:nvSpPr>
          <p:spPr>
            <a:xfrm>
              <a:off x="2158815" y="2442992"/>
              <a:ext cx="11810379" cy="308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  <a:hlinkClick r:id="rId3"/>
                </a:rPr>
                <a:t>Dataset Link:</a:t>
              </a:r>
              <a:endParaRPr lang="en-US" sz="21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  <a:hlinkClick r:id="rId3"/>
                </a:rPr>
                <a:t>https://www.kaggle.com/datasets/joydippaul/mpox-skin-lesion-dataset-version-20-msld-v20</a:t>
              </a:r>
              <a:endParaRPr lang="en-US" sz="21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latin typeface="Arimo"/>
                  <a:ea typeface="Arimo"/>
                  <a:cs typeface="Arimo"/>
                  <a:sym typeface="Arimo"/>
                </a:rPr>
                <a:t>Desing</a:t>
              </a:r>
              <a:r>
                <a:rPr lang="en-US" sz="2400" b="1" dirty="0">
                  <a:latin typeface="Arimo"/>
                  <a:ea typeface="Arimo"/>
                  <a:cs typeface="Arimo"/>
                  <a:sym typeface="Arimo"/>
                </a:rPr>
                <a:t> Thinking:</a:t>
              </a:r>
              <a:endParaRPr lang="en-US" sz="24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imo"/>
                  <a:ea typeface="Arimo"/>
                  <a:cs typeface="Arimo"/>
                  <a:sym typeface="Arimo"/>
                  <a:hlinkClick r:id="rId4"/>
                </a:rPr>
                <a:t>https://github.com/poojasrini/Image-classification-using-KNN/blob/main/Image_Classification.ipynb</a:t>
              </a:r>
              <a:endParaRPr lang="en-US" sz="2100" dirty="0"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latin typeface="Arimo"/>
                  <a:ea typeface="Arimo"/>
                  <a:cs typeface="Arimo"/>
                  <a:sym typeface="Arimo"/>
                </a:rPr>
                <a:t>Reference Codes:</a:t>
              </a: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Arimo"/>
                  <a:ea typeface="Arimo"/>
                  <a:cs typeface="Arimo"/>
                  <a:sym typeface="Arimo"/>
                  <a:hlinkClick r:id="rId5"/>
                </a:rPr>
                <a:t>https://www.kaggle.com/code/mohitkhatrii/vgg16v2-tuned</a:t>
              </a:r>
              <a:endParaRPr lang="en-US" sz="2000" dirty="0"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Arimo"/>
                  <a:ea typeface="Arimo"/>
                  <a:cs typeface="Arimo"/>
                  <a:sym typeface="Arimo"/>
                  <a:hlinkClick r:id="rId6"/>
                </a:rPr>
                <a:t>https://www.youtube.com/watch?v=9GzfUzJeyi0</a:t>
              </a:r>
              <a:r>
                <a:rPr lang="en-US" sz="2000" dirty="0"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  <p:sp>
          <p:nvSpPr>
            <p:cNvPr id="316" name="Google Shape;316;p30"/>
            <p:cNvSpPr txBox="1"/>
            <p:nvPr/>
          </p:nvSpPr>
          <p:spPr>
            <a:xfrm>
              <a:off x="2818025" y="5031166"/>
              <a:ext cx="12651949" cy="270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0" b="0" i="0" u="none" strike="noStrike" cap="none" dirty="0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Thank You!</a:t>
              </a:r>
              <a:endParaRPr dirty="0"/>
            </a:p>
          </p:txBody>
        </p:sp>
        <p:pic>
          <p:nvPicPr>
            <p:cNvPr id="317" name="Google Shape;317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64004" y="8308780"/>
              <a:ext cx="1969763" cy="4863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588B50-CA5A-4F06-A609-321118353716}"/>
              </a:ext>
            </a:extLst>
          </p:cNvPr>
          <p:cNvGrpSpPr/>
          <p:nvPr/>
        </p:nvGrpSpPr>
        <p:grpSpPr>
          <a:xfrm>
            <a:off x="1539526" y="-8278945"/>
            <a:ext cx="15018717" cy="7917011"/>
            <a:chOff x="1602607" y="1188486"/>
            <a:chExt cx="15018717" cy="7917011"/>
          </a:xfrm>
        </p:grpSpPr>
        <p:sp>
          <p:nvSpPr>
            <p:cNvPr id="7" name="Google Shape;235;p23">
              <a:extLst>
                <a:ext uri="{FF2B5EF4-FFF2-40B4-BE49-F238E27FC236}">
                  <a16:creationId xmlns:a16="http://schemas.microsoft.com/office/drawing/2014/main" id="{4536AC82-A484-49D4-9305-C6698E09FFDD}"/>
                </a:ext>
              </a:extLst>
            </p:cNvPr>
            <p:cNvSpPr txBox="1"/>
            <p:nvPr/>
          </p:nvSpPr>
          <p:spPr>
            <a:xfrm>
              <a:off x="1666677" y="1188486"/>
              <a:ext cx="14954647" cy="170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300" b="0" i="0" u="none" strike="noStrike" cap="none" dirty="0">
                  <a:solidFill>
                    <a:srgbClr val="3B3B3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Conclusion and Future Work</a:t>
              </a:r>
              <a:endParaRPr sz="1200" dirty="0"/>
            </a:p>
          </p:txBody>
        </p:sp>
        <p:grpSp>
          <p:nvGrpSpPr>
            <p:cNvPr id="8" name="Google Shape;236;p23">
              <a:extLst>
                <a:ext uri="{FF2B5EF4-FFF2-40B4-BE49-F238E27FC236}">
                  <a16:creationId xmlns:a16="http://schemas.microsoft.com/office/drawing/2014/main" id="{25E16BE2-F75A-46D3-98A0-837D88A3422A}"/>
                </a:ext>
              </a:extLst>
            </p:cNvPr>
            <p:cNvGrpSpPr/>
            <p:nvPr/>
          </p:nvGrpSpPr>
          <p:grpSpPr>
            <a:xfrm>
              <a:off x="1602607" y="2845951"/>
              <a:ext cx="13777780" cy="6259546"/>
              <a:chOff x="0" y="-47625"/>
              <a:chExt cx="2854186" cy="1296719"/>
            </a:xfrm>
          </p:grpSpPr>
          <p:sp>
            <p:nvSpPr>
              <p:cNvPr id="17" name="Google Shape;237;p23">
                <a:extLst>
                  <a:ext uri="{FF2B5EF4-FFF2-40B4-BE49-F238E27FC236}">
                    <a16:creationId xmlns:a16="http://schemas.microsoft.com/office/drawing/2014/main" id="{82881E0A-D4C5-4F90-87E5-D1536A317BD2}"/>
                  </a:ext>
                </a:extLst>
              </p:cNvPr>
              <p:cNvSpPr/>
              <p:nvPr/>
            </p:nvSpPr>
            <p:spPr>
              <a:xfrm>
                <a:off x="0" y="0"/>
                <a:ext cx="2854186" cy="1249094"/>
              </a:xfrm>
              <a:custGeom>
                <a:avLst/>
                <a:gdLst/>
                <a:ahLst/>
                <a:cxnLst/>
                <a:rect l="l" t="t" r="r" b="b"/>
                <a:pathLst>
                  <a:path w="2854186" h="1249094" extrusionOk="0">
                    <a:moveTo>
                      <a:pt x="4495" y="0"/>
                    </a:moveTo>
                    <a:lnTo>
                      <a:pt x="2849690" y="0"/>
                    </a:lnTo>
                    <a:cubicBezTo>
                      <a:pt x="2850883" y="0"/>
                      <a:pt x="2852026" y="474"/>
                      <a:pt x="2852869" y="1317"/>
                    </a:cubicBezTo>
                    <a:cubicBezTo>
                      <a:pt x="2853712" y="2160"/>
                      <a:pt x="2854186" y="3303"/>
                      <a:pt x="2854186" y="4495"/>
                    </a:cubicBezTo>
                    <a:lnTo>
                      <a:pt x="2854186" y="1244599"/>
                    </a:lnTo>
                    <a:cubicBezTo>
                      <a:pt x="2854186" y="1245791"/>
                      <a:pt x="2853712" y="1246934"/>
                      <a:pt x="2852869" y="1247777"/>
                    </a:cubicBezTo>
                    <a:cubicBezTo>
                      <a:pt x="2852026" y="1248620"/>
                      <a:pt x="2850883" y="1249094"/>
                      <a:pt x="2849690" y="1249094"/>
                    </a:cubicBezTo>
                    <a:lnTo>
                      <a:pt x="4495" y="1249094"/>
                    </a:lnTo>
                    <a:cubicBezTo>
                      <a:pt x="3303" y="1249094"/>
                      <a:pt x="2160" y="1248620"/>
                      <a:pt x="1317" y="1247777"/>
                    </a:cubicBezTo>
                    <a:cubicBezTo>
                      <a:pt x="474" y="1246934"/>
                      <a:pt x="0" y="1245791"/>
                      <a:pt x="0" y="1244599"/>
                    </a:cubicBezTo>
                    <a:lnTo>
                      <a:pt x="0" y="4495"/>
                    </a:lnTo>
                    <a:cubicBezTo>
                      <a:pt x="0" y="3303"/>
                      <a:pt x="474" y="2160"/>
                      <a:pt x="1317" y="1317"/>
                    </a:cubicBezTo>
                    <a:cubicBezTo>
                      <a:pt x="2160" y="474"/>
                      <a:pt x="3303" y="0"/>
                      <a:pt x="449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 cmpd="sng">
                <a:solidFill>
                  <a:srgbClr val="0B0B0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8;p23">
                <a:extLst>
                  <a:ext uri="{FF2B5EF4-FFF2-40B4-BE49-F238E27FC236}">
                    <a16:creationId xmlns:a16="http://schemas.microsoft.com/office/drawing/2014/main" id="{1408FC06-2BBA-490F-A320-5008C54F02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854186" cy="1296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E20225-C83A-4F85-AC57-F9BD403578E2}"/>
                </a:ext>
              </a:extLst>
            </p:cNvPr>
            <p:cNvGrpSpPr/>
            <p:nvPr/>
          </p:nvGrpSpPr>
          <p:grpSpPr>
            <a:xfrm>
              <a:off x="1876344" y="4124361"/>
              <a:ext cx="6438458" cy="2395286"/>
              <a:chOff x="1830355" y="3180773"/>
              <a:chExt cx="6438458" cy="2395286"/>
            </a:xfrm>
          </p:grpSpPr>
          <p:sp>
            <p:nvSpPr>
              <p:cNvPr id="15" name="Google Shape;240;p23">
                <a:extLst>
                  <a:ext uri="{FF2B5EF4-FFF2-40B4-BE49-F238E27FC236}">
                    <a16:creationId xmlns:a16="http://schemas.microsoft.com/office/drawing/2014/main" id="{1B8345FF-CDF3-463C-BF17-BC937E6CA876}"/>
                  </a:ext>
                </a:extLst>
              </p:cNvPr>
              <p:cNvSpPr txBox="1"/>
              <p:nvPr/>
            </p:nvSpPr>
            <p:spPr>
              <a:xfrm>
                <a:off x="1830686" y="3180773"/>
                <a:ext cx="3476465" cy="972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3B3B3B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Key Insights</a:t>
                </a:r>
                <a:endParaRPr dirty="0"/>
              </a:p>
            </p:txBody>
          </p:sp>
          <p:sp>
            <p:nvSpPr>
              <p:cNvPr id="16" name="Google Shape;241;p23">
                <a:extLst>
                  <a:ext uri="{FF2B5EF4-FFF2-40B4-BE49-F238E27FC236}">
                    <a16:creationId xmlns:a16="http://schemas.microsoft.com/office/drawing/2014/main" id="{157E2512-B6ED-4C08-BE24-DB38E1920E84}"/>
                  </a:ext>
                </a:extLst>
              </p:cNvPr>
              <p:cNvSpPr txBox="1"/>
              <p:nvPr/>
            </p:nvSpPr>
            <p:spPr>
              <a:xfrm>
                <a:off x="1830355" y="4218764"/>
                <a:ext cx="6438458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VGG offers high accuracy but is resource-intensive.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 err="1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EfficientNet</a:t>
                </a: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 provides a balance of accuracy and computational efficiency.</a:t>
                </a:r>
                <a:endParaRPr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D7FDCC-89BC-49D3-A432-B7239B6DAE9E}"/>
                </a:ext>
              </a:extLst>
            </p:cNvPr>
            <p:cNvGrpSpPr/>
            <p:nvPr/>
          </p:nvGrpSpPr>
          <p:grpSpPr>
            <a:xfrm>
              <a:off x="1830350" y="6454384"/>
              <a:ext cx="6438469" cy="2471071"/>
              <a:chOff x="1830356" y="5897171"/>
              <a:chExt cx="6438469" cy="2471071"/>
            </a:xfrm>
          </p:grpSpPr>
          <p:sp>
            <p:nvSpPr>
              <p:cNvPr id="13" name="Google Shape;239;p23">
                <a:extLst>
                  <a:ext uri="{FF2B5EF4-FFF2-40B4-BE49-F238E27FC236}">
                    <a16:creationId xmlns:a16="http://schemas.microsoft.com/office/drawing/2014/main" id="{B25595BB-5503-4E67-B445-DA01B2FE66D9}"/>
                  </a:ext>
                </a:extLst>
              </p:cNvPr>
              <p:cNvSpPr txBox="1"/>
              <p:nvPr/>
            </p:nvSpPr>
            <p:spPr>
              <a:xfrm>
                <a:off x="1830356" y="5897171"/>
                <a:ext cx="6261089" cy="1206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600" b="0" i="0" u="none" strike="noStrike" cap="none" dirty="0">
                    <a:solidFill>
                      <a:srgbClr val="3B3B3B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Future Work</a:t>
                </a:r>
                <a:endParaRPr dirty="0"/>
              </a:p>
            </p:txBody>
          </p:sp>
          <p:sp>
            <p:nvSpPr>
              <p:cNvPr id="14" name="Google Shape;242;p23">
                <a:extLst>
                  <a:ext uri="{FF2B5EF4-FFF2-40B4-BE49-F238E27FC236}">
                    <a16:creationId xmlns:a16="http://schemas.microsoft.com/office/drawing/2014/main" id="{BD81A95B-B97A-4F06-9F6B-7FE5A088A54E}"/>
                  </a:ext>
                </a:extLst>
              </p:cNvPr>
              <p:cNvSpPr txBox="1"/>
              <p:nvPr/>
            </p:nvSpPr>
            <p:spPr>
              <a:xfrm>
                <a:off x="1830356" y="7010947"/>
                <a:ext cx="6438469" cy="135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Using more complex datasets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Hyperparameter tuning for better results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100" b="0" i="0" u="none" strike="noStrike" cap="none" dirty="0">
                    <a:solidFill>
                      <a:srgbClr val="292B2B"/>
                    </a:solidFill>
                    <a:latin typeface="Arimo"/>
                    <a:ea typeface="Arimo"/>
                    <a:cs typeface="Arimo"/>
                    <a:sym typeface="Arimo"/>
                  </a:rPr>
                  <a:t>Exploring real-world deployment possibilities</a:t>
                </a:r>
                <a:endParaRPr dirty="0"/>
              </a:p>
            </p:txBody>
          </p:sp>
        </p:grpSp>
        <p:sp>
          <p:nvSpPr>
            <p:cNvPr id="11" name="Google Shape;241;p23">
              <a:extLst>
                <a:ext uri="{FF2B5EF4-FFF2-40B4-BE49-F238E27FC236}">
                  <a16:creationId xmlns:a16="http://schemas.microsoft.com/office/drawing/2014/main" id="{E6E605C1-AB76-4C9B-B06F-004575422315}"/>
                </a:ext>
              </a:extLst>
            </p:cNvPr>
            <p:cNvSpPr txBox="1"/>
            <p:nvPr/>
          </p:nvSpPr>
          <p:spPr>
            <a:xfrm>
              <a:off x="1947017" y="3258816"/>
              <a:ext cx="5813457" cy="904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The project successfully compared CNN, VGG, and </a:t>
              </a:r>
              <a:r>
                <a:rPr lang="en-US" sz="2100" b="0" i="0" u="none" strike="noStrike" cap="none" dirty="0" err="1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EfficientNet</a:t>
              </a:r>
              <a:r>
                <a:rPr lang="en-US" sz="2100" b="0" i="0" u="none" strike="noStrike" cap="none" dirty="0">
                  <a:solidFill>
                    <a:srgbClr val="292B2B"/>
                  </a:solidFill>
                  <a:latin typeface="Arimo"/>
                  <a:ea typeface="Arimo"/>
                  <a:cs typeface="Arimo"/>
                  <a:sym typeface="Arimo"/>
                </a:rPr>
                <a:t> models.</a:t>
              </a:r>
              <a:endParaRPr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50C91B-F4AA-4BBC-B2CD-A8542B15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6275" y="3442084"/>
              <a:ext cx="6142638" cy="5297176"/>
            </a:xfrm>
            <a:prstGeom prst="roundRect">
              <a:avLst>
                <a:gd name="adj" fmla="val 2102"/>
              </a:avLst>
            </a:prstGeom>
            <a:ln w="28575">
              <a:solidFill>
                <a:schemeClr val="tx2"/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Engineering Thesis Defense Presentation">
  <a:themeElements>
    <a:clrScheme name="Office">
      <a:dk1>
        <a:srgbClr val="000000"/>
      </a:dk1>
      <a:lt1>
        <a:srgbClr val="FFFFFF"/>
      </a:lt1>
      <a:dk2>
        <a:srgbClr val="B7B7B7"/>
      </a:dk2>
      <a:lt2>
        <a:srgbClr val="2E2E2E"/>
      </a:lt2>
      <a:accent1>
        <a:srgbClr val="3B3B3B"/>
      </a:accent1>
      <a:accent2>
        <a:srgbClr val="464646"/>
      </a:accent2>
      <a:accent3>
        <a:srgbClr val="888888"/>
      </a:accent3>
      <a:accent4>
        <a:srgbClr val="292B2B"/>
      </a:accent4>
      <a:accent5>
        <a:srgbClr val="FFFFFF"/>
      </a:accent5>
      <a:accent6>
        <a:srgbClr val="B7B7B7"/>
      </a:accent6>
      <a:hlink>
        <a:srgbClr val="0B0B0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1562</Words>
  <Application>Microsoft Office PowerPoint</Application>
  <PresentationFormat>Custom</PresentationFormat>
  <Paragraphs>209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Arimo</vt:lpstr>
      <vt:lpstr>Bebas Neue</vt:lpstr>
      <vt:lpstr>Arial</vt:lpstr>
      <vt:lpstr>Industrial Engineering Thesis Defense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Rahul Patil</cp:lastModifiedBy>
  <cp:revision>16</cp:revision>
  <dcterms:modified xsi:type="dcterms:W3CDTF">2025-04-02T03:49:48Z</dcterms:modified>
</cp:coreProperties>
</file>